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5"/>
  </p:notesMasterIdLst>
  <p:sldIdLst>
    <p:sldId id="275" r:id="rId2"/>
    <p:sldId id="260" r:id="rId3"/>
    <p:sldId id="293" r:id="rId4"/>
    <p:sldId id="294" r:id="rId5"/>
    <p:sldId id="300" r:id="rId6"/>
    <p:sldId id="326" r:id="rId7"/>
    <p:sldId id="325" r:id="rId8"/>
    <p:sldId id="327" r:id="rId9"/>
    <p:sldId id="298" r:id="rId10"/>
    <p:sldId id="301" r:id="rId11"/>
    <p:sldId id="302" r:id="rId12"/>
    <p:sldId id="303" r:id="rId13"/>
    <p:sldId id="304" r:id="rId14"/>
    <p:sldId id="305" r:id="rId15"/>
    <p:sldId id="306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9" r:id="rId25"/>
    <p:sldId id="321" r:id="rId26"/>
    <p:sldId id="316" r:id="rId27"/>
    <p:sldId id="317" r:id="rId28"/>
    <p:sldId id="322" r:id="rId29"/>
    <p:sldId id="323" r:id="rId30"/>
    <p:sldId id="318" r:id="rId31"/>
    <p:sldId id="320" r:id="rId32"/>
    <p:sldId id="324" r:id="rId33"/>
    <p:sldId id="299" r:id="rId34"/>
  </p:sldIdLst>
  <p:sldSz cx="9144000" cy="5143500" type="screen16x9"/>
  <p:notesSz cx="9144000" cy="6858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custDataLst>
    <p:tags r:id="rId40"/>
  </p:custDataLst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09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213">
          <p15:clr>
            <a:srgbClr val="A4A3A4"/>
          </p15:clr>
        </p15:guide>
        <p15:guide id="4" orient="horz" pos="2920">
          <p15:clr>
            <a:srgbClr val="A4A3A4"/>
          </p15:clr>
        </p15:guide>
        <p15:guide id="5" orient="horz" pos="794">
          <p15:clr>
            <a:srgbClr val="A4A3A4"/>
          </p15:clr>
        </p15:guide>
        <p15:guide id="6" orient="horz" pos="1776">
          <p15:clr>
            <a:srgbClr val="A4A3A4"/>
          </p15:clr>
        </p15:guide>
        <p15:guide id="7" pos="5639">
          <p15:clr>
            <a:srgbClr val="A4A3A4"/>
          </p15:clr>
        </p15:guide>
        <p15:guide id="8" pos="111">
          <p15:clr>
            <a:srgbClr val="A4A3A4"/>
          </p15:clr>
        </p15:guide>
        <p15:guide id="9" pos="2877">
          <p15:clr>
            <a:srgbClr val="A4A3A4"/>
          </p15:clr>
        </p15:guide>
        <p15:guide id="10" pos="304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ne Paulsen" initials="CP" lastIdx="10" clrIdx="0">
    <p:extLst>
      <p:ext uri="{19B8F6BF-5375-455C-9EA6-DF929625EA0E}">
        <p15:presenceInfo xmlns:p15="http://schemas.microsoft.com/office/powerpoint/2012/main" userId="Christine Pauls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DBF4F"/>
    <a:srgbClr val="949496"/>
    <a:srgbClr val="FFFFFF"/>
    <a:srgbClr val="04A2E5"/>
    <a:srgbClr val="C0441A"/>
    <a:srgbClr val="8A8A8A"/>
    <a:srgbClr val="F5F6F5"/>
    <a:srgbClr val="2570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922" autoAdjust="0"/>
    <p:restoredTop sz="72712" autoAdjust="0"/>
  </p:normalViewPr>
  <p:slideViewPr>
    <p:cSldViewPr snapToGrid="0" showGuides="1">
      <p:cViewPr varScale="1">
        <p:scale>
          <a:sx n="94" d="100"/>
          <a:sy n="94" d="100"/>
        </p:scale>
        <p:origin x="696" y="176"/>
      </p:cViewPr>
      <p:guideLst>
        <p:guide orient="horz" pos="2609"/>
        <p:guide pos="3840"/>
        <p:guide orient="horz" pos="2213"/>
        <p:guide orient="horz" pos="2920"/>
        <p:guide orient="horz" pos="794"/>
        <p:guide orient="horz" pos="1776"/>
        <p:guide pos="5639"/>
        <p:guide pos="111"/>
        <p:guide pos="2877"/>
        <p:guide pos="3044"/>
      </p:guideLst>
    </p:cSldViewPr>
  </p:slideViewPr>
  <p:outlineViewPr>
    <p:cViewPr>
      <p:scale>
        <a:sx n="33" d="100"/>
        <a:sy n="33" d="100"/>
      </p:scale>
      <p:origin x="0" y="-92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8" d="100"/>
        <a:sy n="14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C6B89-6790-43F3-82E2-2607577E5C7B}" type="datetimeFigureOut">
              <a:rPr lang="en-US" smtClean="0"/>
              <a:t>3/3/20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13065-6176-4501-A320-87EE0F359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30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13065-6176-4501-A320-87EE0F3593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2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13065-6176-4501-A320-87EE0F3593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7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13065-6176-4501-A320-87EE0F3593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38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13065-6176-4501-A320-87EE0F3593D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98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13065-6176-4501-A320-87EE0F3593D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74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13065-6176-4501-A320-87EE0F3593D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118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13065-6176-4501-A320-87EE0F3593D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930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13065-6176-4501-A320-87EE0F3593D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941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13065-6176-4501-A320-87EE0F3593D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829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13065-6176-4501-A320-87EE0F3593D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562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13065-6176-4501-A320-87EE0F3593D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70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13065-6176-4501-A320-87EE0F3593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143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13065-6176-4501-A320-87EE0F3593D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009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13065-6176-4501-A320-87EE0F3593D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134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13065-6176-4501-A320-87EE0F3593D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127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13065-6176-4501-A320-87EE0F3593D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776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13065-6176-4501-A320-87EE0F3593D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270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13065-6176-4501-A320-87EE0F3593D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489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13065-6176-4501-A320-87EE0F3593D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762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13065-6176-4501-A320-87EE0F3593D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418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13065-6176-4501-A320-87EE0F3593D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503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13065-6176-4501-A320-87EE0F3593D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00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13065-6176-4501-A320-87EE0F3593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059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13065-6176-4501-A320-87EE0F3593D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303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13065-6176-4501-A320-87EE0F3593D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98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13065-6176-4501-A320-87EE0F3593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44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13065-6176-4501-A320-87EE0F3593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60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13065-6176-4501-A320-87EE0F3593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70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13065-6176-4501-A320-87EE0F3593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77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13065-6176-4501-A320-87EE0F3593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551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13065-6176-4501-A320-87EE0F3593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4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Low Title Slide Horizont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268195" y="283369"/>
            <a:ext cx="1973818" cy="4917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HORIZONTAL LOGO</a:t>
            </a:r>
          </a:p>
        </p:txBody>
      </p:sp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0379655"/>
              </p:ext>
            </p:ext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7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1449" y="3113691"/>
            <a:ext cx="8803482" cy="1662893"/>
          </a:xfrm>
          <a:prstGeom prst="rect">
            <a:avLst/>
          </a:prstGeom>
          <a:noFill/>
        </p:spPr>
        <p:txBody>
          <a:bodyPr wrap="square" lIns="68580" tIns="34290" rIns="68580" bIns="34290" anchor="b">
            <a:noAutofit/>
          </a:bodyPr>
          <a:lstStyle>
            <a:lvl1pPr algn="l">
              <a:lnSpc>
                <a:spcPct val="68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7474E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3495" y="4759452"/>
            <a:ext cx="697624" cy="273844"/>
          </a:xfrm>
        </p:spPr>
        <p:txBody>
          <a:bodyPr/>
          <a:lstStyle/>
          <a:p>
            <a:fld id="{89CDC8C6-1CDB-4FFF-9E60-DD54ED33A568}" type="slidenum">
              <a:rPr lang="en-US" smtClean="0">
                <a:solidFill>
                  <a:srgbClr val="47474E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7474E">
                  <a:tint val="75000"/>
                </a:srgb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1" y="0"/>
            <a:ext cx="9141714" cy="617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186043" y="2814143"/>
            <a:ext cx="8803481" cy="37028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2300" i="1"/>
            </a:lvl1pPr>
            <a:lvl2pPr marL="259556" indent="0">
              <a:buNone/>
              <a:defRPr i="1"/>
            </a:lvl2pPr>
            <a:lvl3pPr marL="511969" indent="0">
              <a:buNone/>
              <a:defRPr i="1"/>
            </a:lvl3pPr>
            <a:lvl4pPr marL="772715" indent="0">
              <a:buNone/>
              <a:defRPr i="1"/>
            </a:lvl4pPr>
            <a:lvl5pPr marL="1032272" indent="0">
              <a:buNone/>
              <a:defRPr i="1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89310" y="4691209"/>
            <a:ext cx="7697390" cy="2988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100" i="1">
                <a:solidFill>
                  <a:schemeClr val="bg2">
                    <a:lumMod val="50000"/>
                  </a:schemeClr>
                </a:solidFill>
              </a:defRPr>
            </a:lvl1pPr>
            <a:lvl2pPr marL="259556" indent="0">
              <a:buNone/>
              <a:defRPr sz="2100" i="1"/>
            </a:lvl2pPr>
            <a:lvl3pPr marL="511969" indent="0">
              <a:buNone/>
              <a:defRPr sz="2100" i="1"/>
            </a:lvl3pPr>
            <a:lvl4pPr marL="772715" indent="0">
              <a:buNone/>
              <a:defRPr sz="2100" i="1"/>
            </a:lvl4pPr>
            <a:lvl5pPr marL="1032272" indent="0">
              <a:buNone/>
              <a:defRPr sz="2100" i="1"/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4227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w Title Slide Vertic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89310" y="4691209"/>
            <a:ext cx="7697390" cy="2988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100" i="1">
                <a:solidFill>
                  <a:schemeClr val="bg2">
                    <a:lumMod val="50000"/>
                  </a:schemeClr>
                </a:solidFill>
              </a:defRPr>
            </a:lvl1pPr>
            <a:lvl2pPr marL="259556" indent="0">
              <a:buNone/>
              <a:defRPr sz="2100" i="1"/>
            </a:lvl2pPr>
            <a:lvl3pPr marL="511969" indent="0">
              <a:buNone/>
              <a:defRPr sz="2100" i="1"/>
            </a:lvl3pPr>
            <a:lvl4pPr marL="772715" indent="0">
              <a:buNone/>
              <a:defRPr sz="2100" i="1"/>
            </a:lvl4pPr>
            <a:lvl5pPr marL="1032272" indent="0">
              <a:buNone/>
              <a:defRPr sz="2100" i="1"/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14909"/>
            <a:ext cx="9144000" cy="1513232"/>
          </a:xfrm>
          <a:prstGeom prst="rect">
            <a:avLst/>
          </a:prstGeom>
          <a:solidFill>
            <a:schemeClr val="bg2"/>
          </a:solidFill>
          <a:ln>
            <a:solidFill>
              <a:srgbClr val="F5F6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5" hasCustomPrompt="1"/>
          </p:nvPr>
        </p:nvSpPr>
        <p:spPr>
          <a:xfrm>
            <a:off x="267005" y="282655"/>
            <a:ext cx="1502569" cy="9727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500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VERTICAL LOGO</a:t>
            </a:r>
          </a:p>
        </p:txBody>
      </p:sp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26180912"/>
              </p:ext>
            </p:ext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1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1449" y="3113691"/>
            <a:ext cx="8803482" cy="1662893"/>
          </a:xfrm>
          <a:prstGeom prst="rect">
            <a:avLst/>
          </a:prstGeom>
          <a:noFill/>
        </p:spPr>
        <p:txBody>
          <a:bodyPr wrap="square" lIns="68580" tIns="34290" rIns="68580" bIns="34290" anchor="b">
            <a:noAutofit/>
          </a:bodyPr>
          <a:lstStyle>
            <a:lvl1pPr algn="l">
              <a:lnSpc>
                <a:spcPct val="68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3495" y="4759452"/>
            <a:ext cx="697624" cy="273844"/>
          </a:xfrm>
        </p:spPr>
        <p:txBody>
          <a:bodyPr/>
          <a:lstStyle/>
          <a:p>
            <a:fld id="{89CDC8C6-1CDB-4FFF-9E60-DD54ED33A568}" type="slidenum">
              <a:rPr lang="en-US" smtClean="0">
                <a:solidFill>
                  <a:srgbClr val="47474E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7474E">
                  <a:tint val="75000"/>
                </a:srgb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1" y="0"/>
            <a:ext cx="9141714" cy="617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186043" y="2814143"/>
            <a:ext cx="8803481" cy="37028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2300" i="1"/>
            </a:lvl1pPr>
            <a:lvl2pPr marL="259556" indent="0">
              <a:buNone/>
              <a:defRPr i="1"/>
            </a:lvl2pPr>
            <a:lvl3pPr marL="511969" indent="0">
              <a:buNone/>
              <a:defRPr i="1"/>
            </a:lvl3pPr>
            <a:lvl4pPr marL="772715" indent="0">
              <a:buNone/>
              <a:defRPr i="1"/>
            </a:lvl4pPr>
            <a:lvl5pPr marL="1032272" indent="0">
              <a:buNone/>
              <a:defRPr i="1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2851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Horizont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"/>
            <a:ext cx="9144000" cy="1048407"/>
          </a:xfrm>
          <a:prstGeom prst="rect">
            <a:avLst/>
          </a:prstGeom>
          <a:solidFill>
            <a:schemeClr val="bg2"/>
          </a:solidFill>
          <a:ln>
            <a:solidFill>
              <a:srgbClr val="F5F6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268195" y="283369"/>
            <a:ext cx="1973818" cy="4917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HORIZONTAL LOGO</a:t>
            </a:r>
          </a:p>
        </p:txBody>
      </p:sp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96884421"/>
              </p:ext>
            </p:ext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4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1449" y="2511841"/>
            <a:ext cx="8803482" cy="1662893"/>
          </a:xfrm>
          <a:prstGeom prst="rect">
            <a:avLst/>
          </a:prstGeom>
          <a:noFill/>
        </p:spPr>
        <p:txBody>
          <a:bodyPr wrap="square" lIns="68580" tIns="34290" rIns="68580" bIns="34290" anchor="b">
            <a:noAutofit/>
          </a:bodyPr>
          <a:lstStyle>
            <a:lvl1pPr algn="l">
              <a:lnSpc>
                <a:spcPct val="68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3627" y="4119441"/>
            <a:ext cx="8803481" cy="30151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None/>
              <a:defRPr sz="2100" i="1">
                <a:solidFill>
                  <a:schemeClr val="bg2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26" y="4730805"/>
            <a:ext cx="7945001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3495" y="4759452"/>
            <a:ext cx="697624" cy="273844"/>
          </a:xfrm>
        </p:spPr>
        <p:txBody>
          <a:bodyPr/>
          <a:lstStyle/>
          <a:p>
            <a:fld id="{89CDC8C6-1CDB-4FFF-9E60-DD54ED33A5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1" y="0"/>
            <a:ext cx="9141714" cy="617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186043" y="2212293"/>
            <a:ext cx="8803481" cy="37028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2300" i="1"/>
            </a:lvl1pPr>
            <a:lvl2pPr marL="259556" indent="0">
              <a:buNone/>
              <a:defRPr i="1"/>
            </a:lvl2pPr>
            <a:lvl3pPr marL="511969" indent="0">
              <a:buNone/>
              <a:defRPr i="1"/>
            </a:lvl3pPr>
            <a:lvl4pPr marL="772715" indent="0">
              <a:buNone/>
              <a:defRPr i="1"/>
            </a:lvl4pPr>
            <a:lvl5pPr marL="1032272" indent="0">
              <a:buNone/>
              <a:defRPr i="1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2793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Vertic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4909"/>
            <a:ext cx="9144000" cy="1513232"/>
          </a:xfrm>
          <a:prstGeom prst="rect">
            <a:avLst/>
          </a:prstGeom>
          <a:solidFill>
            <a:schemeClr val="bg2"/>
          </a:solidFill>
          <a:ln>
            <a:solidFill>
              <a:srgbClr val="F5F6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5" hasCustomPrompt="1"/>
          </p:nvPr>
        </p:nvSpPr>
        <p:spPr>
          <a:xfrm>
            <a:off x="267005" y="282655"/>
            <a:ext cx="1502569" cy="9727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500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VERTICAL LOGO</a:t>
            </a:r>
          </a:p>
        </p:txBody>
      </p:sp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65792331"/>
              </p:ext>
            </p:ext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3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1449" y="2513184"/>
            <a:ext cx="8803482" cy="1662893"/>
          </a:xfrm>
          <a:prstGeom prst="rect">
            <a:avLst/>
          </a:prstGeom>
          <a:noFill/>
        </p:spPr>
        <p:txBody>
          <a:bodyPr wrap="square" lIns="68580" tIns="34290" rIns="68580" bIns="34290" anchor="b">
            <a:noAutofit/>
          </a:bodyPr>
          <a:lstStyle>
            <a:lvl1pPr algn="l">
              <a:lnSpc>
                <a:spcPct val="68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5408" y="4730805"/>
            <a:ext cx="7894233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3495" y="4759452"/>
            <a:ext cx="697624" cy="273844"/>
          </a:xfrm>
        </p:spPr>
        <p:txBody>
          <a:bodyPr/>
          <a:lstStyle/>
          <a:p>
            <a:fld id="{89CDC8C6-1CDB-4FFF-9E60-DD54ED33A5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1" y="0"/>
            <a:ext cx="9141714" cy="617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186043" y="2213636"/>
            <a:ext cx="8803481" cy="37028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2300" i="1"/>
            </a:lvl1pPr>
            <a:lvl2pPr marL="259556" indent="0">
              <a:buNone/>
              <a:defRPr i="1"/>
            </a:lvl2pPr>
            <a:lvl3pPr marL="511969" indent="0">
              <a:buNone/>
              <a:defRPr i="1"/>
            </a:lvl3pPr>
            <a:lvl4pPr marL="772715" indent="0">
              <a:buNone/>
              <a:defRPr i="1"/>
            </a:lvl4pPr>
            <a:lvl5pPr marL="1032272" indent="0">
              <a:buNone/>
              <a:defRPr i="1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195408" y="4121944"/>
            <a:ext cx="8755711" cy="3012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100" i="1">
                <a:solidFill>
                  <a:schemeClr val="bg2">
                    <a:lumMod val="50000"/>
                  </a:schemeClr>
                </a:solidFill>
              </a:defRPr>
            </a:lvl1pPr>
            <a:lvl2pPr marL="259556" indent="0">
              <a:buNone/>
              <a:defRPr/>
            </a:lvl2pPr>
            <a:lvl3pPr marL="511969" indent="0">
              <a:buNone/>
              <a:defRPr/>
            </a:lvl3pPr>
            <a:lvl4pPr marL="772715" indent="0">
              <a:buNone/>
              <a:defRPr/>
            </a:lvl4pPr>
            <a:lvl5pPr marL="1032272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822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9562458"/>
              </p:ext>
            </p:ext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0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1449" y="3028950"/>
            <a:ext cx="8803482" cy="1747634"/>
          </a:xfrm>
          <a:prstGeom prst="rect">
            <a:avLst/>
          </a:prstGeom>
          <a:noFill/>
        </p:spPr>
        <p:txBody>
          <a:bodyPr wrap="square" lIns="68580" tIns="34290" rIns="68580" bIns="34290" anchor="t">
            <a:noAutofit/>
          </a:bodyPr>
          <a:lstStyle>
            <a:lvl1pPr algn="l">
              <a:lnSpc>
                <a:spcPct val="68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952" y="4730805"/>
            <a:ext cx="6575749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3495" y="4759452"/>
            <a:ext cx="697624" cy="273844"/>
          </a:xfrm>
        </p:spPr>
        <p:txBody>
          <a:bodyPr/>
          <a:lstStyle/>
          <a:p>
            <a:fld id="{89CDC8C6-1CDB-4FFF-9E60-DD54ED33A5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27589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Content Placeholder 14"/>
          <p:cNvSpPr>
            <a:spLocks noGrp="1"/>
          </p:cNvSpPr>
          <p:nvPr>
            <p:ph sz="quarter" idx="15" hasCustomPrompt="1"/>
          </p:nvPr>
        </p:nvSpPr>
        <p:spPr>
          <a:xfrm>
            <a:off x="301990" y="1498997"/>
            <a:ext cx="1068686" cy="1071209"/>
          </a:xfrm>
          <a:prstGeom prst="ellipse">
            <a:avLst/>
          </a:prstGeom>
          <a:ln w="57150">
            <a:solidFill>
              <a:schemeClr val="bg1"/>
            </a:solidFill>
          </a:ln>
        </p:spPr>
        <p:txBody>
          <a:bodyPr wrap="none" lIns="0" tIns="68580" rIns="0" bIns="0" anchor="ctr" anchorCtr="0">
            <a:noAutofit/>
          </a:bodyPr>
          <a:lstStyle>
            <a:lvl1pPr marL="0" indent="0" algn="ctr">
              <a:buNone/>
              <a:defRPr sz="8000" i="0">
                <a:solidFill>
                  <a:schemeClr val="bg1"/>
                </a:solidFill>
                <a:latin typeface="+mj-lt"/>
              </a:defRPr>
            </a:lvl1pPr>
            <a:lvl2pPr marL="259556" indent="0">
              <a:buNone/>
              <a:defRPr>
                <a:solidFill>
                  <a:schemeClr val="tx1"/>
                </a:solidFill>
              </a:defRPr>
            </a:lvl2pPr>
            <a:lvl3pPr marL="511969" indent="0">
              <a:buNone/>
              <a:defRPr>
                <a:solidFill>
                  <a:schemeClr val="tx1"/>
                </a:solidFill>
              </a:defRPr>
            </a:lvl3pPr>
            <a:lvl4pPr marL="772715" indent="0">
              <a:buNone/>
              <a:defRPr>
                <a:solidFill>
                  <a:schemeClr val="tx1"/>
                </a:solidFill>
              </a:defRPr>
            </a:lvl4pPr>
            <a:lvl5pPr marL="1032272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5243" y="4752307"/>
            <a:ext cx="883459" cy="22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59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/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337066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4282116"/>
              </p:ext>
            </p:ext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4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953" y="531020"/>
            <a:ext cx="5361166" cy="40659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spcBef>
                <a:spcPts val="1350"/>
              </a:spcBef>
              <a:defRPr sz="3000"/>
            </a:lvl1pPr>
            <a:lvl2pPr>
              <a:defRPr sz="2700"/>
            </a:lvl2pPr>
            <a:lvl3pPr>
              <a:defRPr sz="2700"/>
            </a:lvl3pPr>
            <a:lvl4pPr>
              <a:defRPr sz="2700"/>
            </a:lvl4pPr>
            <a:lvl5pPr>
              <a:defRPr sz="27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94497" y="4730805"/>
            <a:ext cx="3149203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3495" y="4759452"/>
            <a:ext cx="697624" cy="273844"/>
          </a:xfrm>
        </p:spPr>
        <p:txBody>
          <a:bodyPr/>
          <a:lstStyle/>
          <a:p>
            <a:fld id="{89CDC8C6-1CDB-4FFF-9E60-DD54ED33A5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916937"/>
            <a:ext cx="3370660" cy="1226233"/>
          </a:xfrm>
          <a:prstGeom prst="rect">
            <a:avLst/>
          </a:prstGeom>
          <a:noFill/>
        </p:spPr>
        <p:txBody>
          <a:bodyPr wrap="square" lIns="267462" tIns="226314" rIns="240030" bIns="185166" anchor="b">
            <a:spAutoFit/>
          </a:bodyPr>
          <a:lstStyle>
            <a:lvl1pPr marL="0" indent="0">
              <a:buNone/>
              <a:defRPr sz="29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 TEXT</a:t>
            </a:r>
          </a:p>
        </p:txBody>
      </p:sp>
    </p:spTree>
    <p:extLst>
      <p:ext uri="{BB962C8B-B14F-4D97-AF65-F5344CB8AC3E}">
        <p14:creationId xmlns:p14="http://schemas.microsoft.com/office/powerpoint/2010/main" val="2662002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493919" cy="857250"/>
          </a:xfrm>
          <a:prstGeom prst="rect">
            <a:avLst/>
          </a:prstGeom>
        </p:spPr>
        <p:txBody>
          <a:bodyPr lIns="68580" tIns="34290" rIns="68580" bIns="34290" anchor="b"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4867" y="4730805"/>
            <a:ext cx="6288833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CDC8C6-1CDB-4FFF-9E60-DD54ED33A5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1963" y="1175095"/>
            <a:ext cx="8489156" cy="3268265"/>
          </a:xfrm>
          <a:prstGeom prst="rect">
            <a:avLst/>
          </a:prstGeom>
        </p:spPr>
        <p:txBody>
          <a:bodyPr/>
          <a:lstStyle>
            <a:lvl1pPr marL="171450" indent="-171450">
              <a:spcBef>
                <a:spcPts val="900"/>
              </a:spcBef>
              <a:buFont typeface="Wingdings" panose="05000000000000000000" pitchFamily="2" charset="2"/>
              <a:buChar char=""/>
              <a:defRPr/>
            </a:lvl1pPr>
            <a:lvl4pPr marL="985838" indent="-213122">
              <a:buFont typeface="Calibri" panose="020F0502020204030204" pitchFamily="34" charset="0"/>
              <a:buChar char="‒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" y="0"/>
            <a:ext cx="288131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66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493919" cy="857250"/>
          </a:xfrm>
          <a:prstGeom prst="rect">
            <a:avLst/>
          </a:prstGeom>
        </p:spPr>
        <p:txBody>
          <a:bodyPr lIns="68580" tIns="34290" rIns="68580" bIns="34290" anchor="b"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4867" y="4730805"/>
            <a:ext cx="6288833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0"/>
            <a:ext cx="288131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54819" y="1177529"/>
            <a:ext cx="8496300" cy="351829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None/>
              <a:defRPr b="1"/>
            </a:lvl1pPr>
            <a:lvl2pPr marL="175022" indent="-175022">
              <a:spcBef>
                <a:spcPts val="675"/>
              </a:spcBef>
              <a:buFont typeface="Wingdings" panose="05000000000000000000" pitchFamily="2" charset="2"/>
              <a:buChar char=""/>
              <a:defRPr/>
            </a:lvl2pPr>
            <a:lvl3pPr marL="427435" indent="-169069">
              <a:buFont typeface="Arial" panose="020B0604020202020204" pitchFamily="34" charset="0"/>
              <a:buChar char="◦"/>
              <a:defRPr/>
            </a:lvl3pPr>
            <a:lvl4pPr marL="770335" indent="-169069">
              <a:buFont typeface="Wingdings" panose="05000000000000000000" pitchFamily="2" charset="2"/>
              <a:buChar char="§"/>
              <a:defRPr/>
            </a:lvl4pPr>
            <a:lvl5pPr marL="987029" indent="-216694">
              <a:buFont typeface="Calibri" panose="020F0502020204030204" pitchFamily="34" charset="0"/>
              <a:buChar char="‒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CDC8C6-1CDB-4FFF-9E60-DD54ED33A5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981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493919" cy="857250"/>
          </a:xfrm>
          <a:prstGeom prst="rect">
            <a:avLst/>
          </a:prstGeom>
        </p:spPr>
        <p:txBody>
          <a:bodyPr lIns="68580" tIns="34290" rIns="68580" bIns="34290" anchor="b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4867" y="4730805"/>
            <a:ext cx="6288833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0"/>
            <a:ext cx="288131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54819" y="1177529"/>
            <a:ext cx="4247810" cy="351829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250"/>
              </a:spcBef>
              <a:buNone/>
              <a:defRPr b="1">
                <a:solidFill>
                  <a:schemeClr val="accent1"/>
                </a:solidFill>
              </a:defRPr>
            </a:lvl1pPr>
            <a:lvl2pPr marL="175022" indent="-175022">
              <a:spcBef>
                <a:spcPts val="675"/>
              </a:spcBef>
              <a:buFont typeface="Wingdings" panose="05000000000000000000" pitchFamily="2" charset="2"/>
              <a:buChar char=""/>
              <a:defRPr/>
            </a:lvl2pPr>
            <a:lvl3pPr marL="427435" indent="-169069">
              <a:buFont typeface="Arial" panose="020B0604020202020204" pitchFamily="34" charset="0"/>
              <a:buChar char="◦"/>
              <a:defRPr/>
            </a:lvl3pPr>
            <a:lvl4pPr marL="770335" indent="-169069">
              <a:buFont typeface="Wingdings" panose="05000000000000000000" pitchFamily="2" charset="2"/>
              <a:buChar char="§"/>
              <a:defRPr/>
            </a:lvl4pPr>
            <a:lvl5pPr marL="987029" indent="-216694">
              <a:buFont typeface="Calibri" panose="020F0502020204030204" pitchFamily="34" charset="0"/>
              <a:buChar char="‒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4832747" y="1260873"/>
            <a:ext cx="4118372" cy="337423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Photo or Video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220270" y="4761597"/>
            <a:ext cx="697624" cy="273844"/>
          </a:xfrm>
        </p:spPr>
        <p:txBody>
          <a:bodyPr/>
          <a:lstStyle/>
          <a:p>
            <a:fld id="{89CDC8C6-1CDB-4FFF-9E60-DD54ED33A5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424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948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 hidden="1"/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562352730"/>
              </p:ext>
            </p:ext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" name="think-cell Slide" r:id="rId13" imgW="216" imgH="216" progId="TCLayout.ActiveDocument.1">
                  <p:embed/>
                </p:oleObj>
              </mc:Choice>
              <mc:Fallback>
                <p:oleObj name="think-cell Slide" r:id="rId13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4600" y="4730805"/>
            <a:ext cx="4229100" cy="273844"/>
          </a:xfrm>
          <a:prstGeom prst="rect">
            <a:avLst/>
          </a:prstGeom>
        </p:spPr>
        <p:txBody>
          <a:bodyPr vert="horz" lIns="68580" tIns="34290" rIns="68580" bIns="3429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 descr="A picture containing looking, dog, holding, cat&#10;&#10;Description automatically generated">
            <a:extLst>
              <a:ext uri="{FF2B5EF4-FFF2-40B4-BE49-F238E27FC236}">
                <a16:creationId xmlns:a16="http://schemas.microsoft.com/office/drawing/2014/main" id="{293EB2BD-9BCB-9346-B071-DE6DB4B76A7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69802" y="450041"/>
            <a:ext cx="8151823" cy="45854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3495" y="4761597"/>
            <a:ext cx="697624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DC8C6-1CDB-4FFF-9E60-DD54ED33A56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315E2770-E243-3842-BC6C-2FF9EAFE091A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6776791" y="261051"/>
            <a:ext cx="2097407" cy="62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6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67" r:id="rId3"/>
    <p:sldLayoutId id="2147483661" r:id="rId4"/>
    <p:sldLayoutId id="2147483658" r:id="rId5"/>
    <p:sldLayoutId id="2147483683" r:id="rId6"/>
    <p:sldLayoutId id="2147483669" r:id="rId7"/>
    <p:sldLayoutId id="2147483670" r:id="rId8"/>
    <p:sldLayoutId id="2147483686" r:id="rId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9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675"/>
        </a:spcBef>
        <a:buClr>
          <a:schemeClr val="accent2"/>
        </a:buClr>
        <a:buSzPct val="80000"/>
        <a:buFont typeface="Wingdings" panose="05000000000000000000" pitchFamily="2" charset="2"/>
        <a:buChar char="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426244" indent="-166688" algn="l" defTabSz="685800" rtl="0" eaLnBrk="1" latinLnBrk="0" hangingPunct="1">
        <a:lnSpc>
          <a:spcPct val="90000"/>
        </a:lnSpc>
        <a:spcBef>
          <a:spcPts val="225"/>
        </a:spcBef>
        <a:buClr>
          <a:schemeClr val="accent2"/>
        </a:buClr>
        <a:buFont typeface="Calibri" panose="020F0502020204030204" pitchFamily="34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3831" algn="l" defTabSz="685800" rtl="0" eaLnBrk="1" latinLnBrk="0" hangingPunct="1">
        <a:lnSpc>
          <a:spcPct val="90000"/>
        </a:lnSpc>
        <a:spcBef>
          <a:spcPts val="225"/>
        </a:spcBef>
        <a:buClr>
          <a:schemeClr val="accent2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85838" indent="-213122" algn="l" defTabSz="685800" rtl="0" eaLnBrk="1" latinLnBrk="0" hangingPunct="1">
        <a:lnSpc>
          <a:spcPct val="90000"/>
        </a:lnSpc>
        <a:spcBef>
          <a:spcPts val="225"/>
        </a:spcBef>
        <a:buClr>
          <a:schemeClr val="accent2"/>
        </a:buClr>
        <a:buFont typeface="Calibri" panose="020F050202020403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97769" indent="-165497" algn="l" defTabSz="685800" rtl="0" eaLnBrk="1" latinLnBrk="0" hangingPunct="1">
        <a:lnSpc>
          <a:spcPct val="90000"/>
        </a:lnSpc>
        <a:spcBef>
          <a:spcPts val="225"/>
        </a:spcBef>
        <a:buClr>
          <a:schemeClr val="accent2"/>
        </a:buClr>
        <a:buFont typeface="Calibri" panose="020F0502020204030204" pitchFamily="34" charset="0"/>
        <a:buChar char="‐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4" userDrawn="1">
          <p15:clr>
            <a:srgbClr val="F26B43"/>
          </p15:clr>
        </p15:guide>
        <p15:guide id="2" orient="horz" pos="4176" userDrawn="1">
          <p15:clr>
            <a:srgbClr val="F26B43"/>
          </p15:clr>
        </p15:guide>
        <p15:guide id="3" orient="horz" pos="2160" userDrawn="1">
          <p15:clr>
            <a:srgbClr val="F26B43"/>
          </p15:clr>
        </p15:guide>
        <p15:guide id="4" pos="3840" userDrawn="1">
          <p15:clr>
            <a:srgbClr val="F26B43"/>
          </p15:clr>
        </p15:guide>
        <p15:guide id="5" pos="7538" userDrawn="1">
          <p15:clr>
            <a:srgbClr val="F26B43"/>
          </p15:clr>
        </p15:guide>
        <p15:guide id="6" pos="144" userDrawn="1">
          <p15:clr>
            <a:srgbClr val="F26B43"/>
          </p15:clr>
        </p15:guide>
        <p15:guide id="7" orient="horz" pos="12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DiscoverE.org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411" y="3223847"/>
            <a:ext cx="8803482" cy="1362237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ANNUAL GLOBAL</a:t>
            </a:r>
            <a:br>
              <a:rPr lang="en-US" dirty="0"/>
            </a:br>
            <a:r>
              <a:rPr lang="en-US" dirty="0"/>
              <a:t>SURVEY RESULTS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DC8C6-1CDB-4FFF-9E60-DD54ED33A56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15411" y="2952021"/>
            <a:ext cx="8803481" cy="370285"/>
          </a:xfrm>
        </p:spPr>
        <p:txBody>
          <a:bodyPr/>
          <a:lstStyle/>
          <a:p>
            <a:r>
              <a:rPr lang="en-US" dirty="0"/>
              <a:t>2020 World Engineering Day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Executive Summary: March 4, 2020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701994C-F18E-4A40-B2B0-A06BE6ECF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408" y="244011"/>
            <a:ext cx="2631711" cy="1444232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C2823B94-6B3A-854B-9DD4-5847AF6CE2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310" y="153444"/>
            <a:ext cx="2906045" cy="177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05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406" y="313984"/>
            <a:ext cx="6145839" cy="919238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By Respondent’s Country: 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Top Two Global Challenges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CDC8C6-1CDB-4FFF-9E60-DD54ED33A56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555406" y="1507067"/>
            <a:ext cx="8320339" cy="3254530"/>
          </a:xfrm>
        </p:spPr>
        <p:txBody>
          <a:bodyPr>
            <a:normAutofit lnSpcReduction="10000"/>
          </a:bodyPr>
          <a:lstStyle/>
          <a:p>
            <a:pPr marL="901700" indent="-563563" defTabSz="360760">
              <a:buNone/>
              <a:tabLst>
                <a:tab pos="5024438" algn="l"/>
              </a:tabLst>
            </a:pPr>
            <a:r>
              <a:rPr lang="en-US" sz="1600" dirty="0"/>
              <a:t>USA</a:t>
            </a:r>
          </a:p>
          <a:p>
            <a:pPr marL="901700" indent="-563563" defTabSz="360760">
              <a:buClr>
                <a:srgbClr val="00B050"/>
              </a:buClr>
              <a:buFont typeface="+mj-lt"/>
              <a:buAutoNum type="arabicPeriod"/>
              <a:tabLst>
                <a:tab pos="5024438" algn="l"/>
              </a:tabLst>
            </a:pPr>
            <a:r>
              <a:rPr lang="en-US" sz="1600" dirty="0"/>
              <a:t>Securing Cyberspace	27%	</a:t>
            </a:r>
          </a:p>
          <a:p>
            <a:pPr marL="901700" indent="-563563" defTabSz="360760">
              <a:buClr>
                <a:srgbClr val="00B050"/>
              </a:buClr>
              <a:buFont typeface="+mj-lt"/>
              <a:buAutoNum type="arabicPeriod"/>
              <a:tabLst>
                <a:tab pos="5024438" algn="l"/>
              </a:tabLst>
            </a:pPr>
            <a:r>
              <a:rPr lang="en-US" sz="1600" dirty="0"/>
              <a:t>Sustaining Lands and Oceans 	17%</a:t>
            </a:r>
          </a:p>
          <a:p>
            <a:pPr marL="901700" indent="-563563" defTabSz="360760">
              <a:buClr>
                <a:srgbClr val="00B050"/>
              </a:buClr>
              <a:buNone/>
              <a:tabLst>
                <a:tab pos="5024438" algn="l"/>
              </a:tabLst>
            </a:pPr>
            <a:endParaRPr lang="en-US" sz="400" dirty="0"/>
          </a:p>
          <a:p>
            <a:pPr marL="901700" indent="-563563" defTabSz="360760">
              <a:buClr>
                <a:srgbClr val="00B050"/>
              </a:buClr>
              <a:buNone/>
              <a:tabLst>
                <a:tab pos="5024438" algn="l"/>
              </a:tabLst>
            </a:pPr>
            <a:r>
              <a:rPr lang="en-US" sz="1600" dirty="0"/>
              <a:t>China</a:t>
            </a:r>
          </a:p>
          <a:p>
            <a:pPr marL="901700" indent="-563563" defTabSz="360760">
              <a:buClr>
                <a:srgbClr val="00B050"/>
              </a:buClr>
              <a:buFont typeface="+mj-lt"/>
              <a:buAutoNum type="arabicPeriod"/>
              <a:tabLst>
                <a:tab pos="5024438" algn="l"/>
              </a:tabLst>
            </a:pPr>
            <a:r>
              <a:rPr lang="en-US" sz="1600" dirty="0"/>
              <a:t>Sustaining Lands and Oceans 	20%</a:t>
            </a:r>
          </a:p>
          <a:p>
            <a:pPr marL="901700" indent="-563563" defTabSz="360760">
              <a:buClr>
                <a:srgbClr val="00B050"/>
              </a:buClr>
              <a:buFont typeface="+mj-lt"/>
              <a:buAutoNum type="arabicPeriod"/>
              <a:tabLst>
                <a:tab pos="5024438" algn="l"/>
              </a:tabLst>
            </a:pPr>
            <a:r>
              <a:rPr lang="en-US" sz="1600" dirty="0"/>
              <a:t>Economical Clean Energy 	18%</a:t>
            </a:r>
            <a:endParaRPr lang="en-US" dirty="0"/>
          </a:p>
          <a:p>
            <a:pPr marL="338137" indent="0" defTabSz="360760">
              <a:buClr>
                <a:srgbClr val="00B050"/>
              </a:buClr>
              <a:buNone/>
              <a:tabLst>
                <a:tab pos="5024438" algn="l"/>
              </a:tabLst>
            </a:pPr>
            <a:endParaRPr lang="en-US" sz="600" dirty="0"/>
          </a:p>
          <a:p>
            <a:pPr marL="338137" indent="0" defTabSz="360760">
              <a:buClr>
                <a:srgbClr val="00B050"/>
              </a:buClr>
              <a:buNone/>
              <a:tabLst>
                <a:tab pos="5024438" algn="l"/>
              </a:tabLst>
            </a:pPr>
            <a:r>
              <a:rPr lang="en-US" sz="1600" dirty="0"/>
              <a:t>Europe</a:t>
            </a:r>
          </a:p>
          <a:p>
            <a:pPr marL="901700" indent="-563563" defTabSz="360760">
              <a:buClr>
                <a:srgbClr val="00B050"/>
              </a:buClr>
              <a:buFont typeface="+mj-lt"/>
              <a:buAutoNum type="arabicPeriod"/>
              <a:tabLst>
                <a:tab pos="5024438" algn="l"/>
              </a:tabLst>
            </a:pPr>
            <a:r>
              <a:rPr lang="en-US" sz="1600" dirty="0"/>
              <a:t>Economical Clean Energy 	25%</a:t>
            </a:r>
          </a:p>
          <a:p>
            <a:pPr marL="901700" indent="-563563" defTabSz="360760">
              <a:buClr>
                <a:srgbClr val="00B050"/>
              </a:buClr>
              <a:buFont typeface="+mj-lt"/>
              <a:buAutoNum type="arabicPeriod"/>
              <a:tabLst>
                <a:tab pos="5024438" algn="l"/>
              </a:tabLst>
            </a:pPr>
            <a:r>
              <a:rPr lang="en-US" sz="1600" dirty="0"/>
              <a:t>Sustaining Lands and Oceans	16%</a:t>
            </a:r>
          </a:p>
          <a:p>
            <a:pPr marL="901700" indent="-563563" defTabSz="360760">
              <a:buFont typeface="+mj-lt"/>
              <a:buAutoNum type="arabicPeriod"/>
              <a:tabLst>
                <a:tab pos="5024438" algn="l"/>
              </a:tabLst>
            </a:pPr>
            <a:endParaRPr lang="en-US" dirty="0"/>
          </a:p>
          <a:p>
            <a:pPr marL="901700" indent="-563563" defTabSz="360760">
              <a:buFont typeface="+mj-lt"/>
              <a:buAutoNum type="arabicPeriod"/>
              <a:tabLst>
                <a:tab pos="5024438" algn="l"/>
              </a:tabLst>
            </a:pPr>
            <a:endParaRPr lang="en-US" dirty="0"/>
          </a:p>
          <a:p>
            <a:pPr marL="902494" indent="-564356" defTabSz="360760">
              <a:buFont typeface="+mj-lt"/>
              <a:buAutoNum type="arabicPeriod" startAt="11"/>
              <a:tabLst>
                <a:tab pos="582811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26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406" y="313984"/>
            <a:ext cx="6145839" cy="919238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By Respondent’s Country: 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Top Two Global Challenges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CDC8C6-1CDB-4FFF-9E60-DD54ED33A56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555406" y="1507066"/>
            <a:ext cx="8320339" cy="3254531"/>
          </a:xfrm>
        </p:spPr>
        <p:txBody>
          <a:bodyPr>
            <a:noAutofit/>
          </a:bodyPr>
          <a:lstStyle/>
          <a:p>
            <a:pPr marL="901700" indent="-563563" defTabSz="360760">
              <a:buNone/>
              <a:tabLst>
                <a:tab pos="5024438" algn="l"/>
              </a:tabLst>
            </a:pPr>
            <a:r>
              <a:rPr lang="en-US" sz="1600" dirty="0"/>
              <a:t>Iraq</a:t>
            </a:r>
          </a:p>
          <a:p>
            <a:pPr marL="901700" indent="-563563" defTabSz="360760">
              <a:buClr>
                <a:srgbClr val="00B050"/>
              </a:buClr>
              <a:buFont typeface="+mj-lt"/>
              <a:buAutoNum type="arabicPeriod"/>
              <a:tabLst>
                <a:tab pos="5024438" algn="l"/>
              </a:tabLst>
            </a:pPr>
            <a:r>
              <a:rPr lang="en-US" sz="1600" dirty="0"/>
              <a:t>Economical Clean Energy 	25%</a:t>
            </a:r>
          </a:p>
          <a:p>
            <a:pPr marL="901700" indent="-563563" defTabSz="360760">
              <a:buClr>
                <a:srgbClr val="00B050"/>
              </a:buClr>
              <a:buFont typeface="+mj-lt"/>
              <a:buAutoNum type="arabicPeriod"/>
              <a:tabLst>
                <a:tab pos="5024438" algn="l"/>
              </a:tabLst>
            </a:pPr>
            <a:r>
              <a:rPr lang="en-US" sz="1600" dirty="0"/>
              <a:t>Clean Air	18%	</a:t>
            </a:r>
          </a:p>
          <a:p>
            <a:pPr marL="901700" indent="-563563" defTabSz="360760">
              <a:buClr>
                <a:srgbClr val="00B050"/>
              </a:buClr>
              <a:buNone/>
              <a:tabLst>
                <a:tab pos="5024438" algn="l"/>
              </a:tabLst>
            </a:pPr>
            <a:endParaRPr lang="en-US" sz="300" dirty="0"/>
          </a:p>
          <a:p>
            <a:pPr marL="901700" indent="-563563" defTabSz="360760">
              <a:buClr>
                <a:srgbClr val="00B050"/>
              </a:buClr>
              <a:buNone/>
              <a:tabLst>
                <a:tab pos="5024438" algn="l"/>
              </a:tabLst>
            </a:pPr>
            <a:r>
              <a:rPr lang="en-US" sz="1600" dirty="0"/>
              <a:t>Kenya</a:t>
            </a:r>
          </a:p>
          <a:p>
            <a:pPr marL="901700" indent="-563563" defTabSz="360760">
              <a:buClr>
                <a:srgbClr val="00B050"/>
              </a:buClr>
              <a:buFont typeface="+mj-lt"/>
              <a:buAutoNum type="arabicPeriod"/>
              <a:tabLst>
                <a:tab pos="5024438" algn="l"/>
              </a:tabLst>
            </a:pPr>
            <a:r>
              <a:rPr lang="en-US" sz="1600" dirty="0"/>
              <a:t>Access to Clean Water 	23%</a:t>
            </a:r>
          </a:p>
          <a:p>
            <a:pPr marL="901700" indent="-563563" defTabSz="360760">
              <a:buClr>
                <a:srgbClr val="00B050"/>
              </a:buClr>
              <a:buFont typeface="+mj-lt"/>
              <a:buAutoNum type="arabicPeriod"/>
              <a:tabLst>
                <a:tab pos="5024438" algn="l"/>
              </a:tabLst>
            </a:pPr>
            <a:r>
              <a:rPr lang="en-US" sz="1600" dirty="0"/>
              <a:t>Sustainable Cities 	20%</a:t>
            </a:r>
            <a:endParaRPr lang="en-US" dirty="0"/>
          </a:p>
          <a:p>
            <a:pPr marL="338138" indent="0" defTabSz="360760">
              <a:buClr>
                <a:srgbClr val="00B050"/>
              </a:buClr>
              <a:buNone/>
              <a:tabLst>
                <a:tab pos="5828110" algn="l"/>
              </a:tabLst>
            </a:pPr>
            <a:endParaRPr lang="en-US" sz="600" dirty="0"/>
          </a:p>
          <a:p>
            <a:pPr marL="338138" indent="0" defTabSz="360760">
              <a:buClr>
                <a:srgbClr val="00B050"/>
              </a:buClr>
              <a:buNone/>
              <a:tabLst>
                <a:tab pos="5828110" algn="l"/>
              </a:tabLst>
            </a:pPr>
            <a:r>
              <a:rPr lang="en-US" sz="1600" dirty="0"/>
              <a:t>All Others</a:t>
            </a:r>
          </a:p>
          <a:p>
            <a:pPr marL="920750" indent="-582613" defTabSz="360760">
              <a:buClr>
                <a:srgbClr val="00B050"/>
              </a:buClr>
              <a:buFont typeface="+mj-lt"/>
              <a:buAutoNum type="arabicPeriod"/>
              <a:tabLst>
                <a:tab pos="5016500" algn="l"/>
              </a:tabLst>
            </a:pPr>
            <a:r>
              <a:rPr lang="en-US" sz="1600" dirty="0"/>
              <a:t>Sustaining Lands and Oceans	18%</a:t>
            </a:r>
          </a:p>
          <a:p>
            <a:pPr marL="920750" indent="-582613" defTabSz="360760">
              <a:buClr>
                <a:srgbClr val="00B050"/>
              </a:buClr>
              <a:buFont typeface="+mj-lt"/>
              <a:buAutoNum type="arabicPeriod"/>
              <a:tabLst>
                <a:tab pos="5016500" algn="l"/>
              </a:tabLst>
            </a:pPr>
            <a:r>
              <a:rPr lang="en-US" sz="1600" dirty="0"/>
              <a:t>Economical Clean Energy	17%</a:t>
            </a:r>
          </a:p>
        </p:txBody>
      </p:sp>
    </p:spTree>
    <p:extLst>
      <p:ext uri="{BB962C8B-B14F-4D97-AF65-F5344CB8AC3E}">
        <p14:creationId xmlns:p14="http://schemas.microsoft.com/office/powerpoint/2010/main" val="1435529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406" y="313984"/>
            <a:ext cx="6145839" cy="919238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By Respondent’s Discipline: 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Top Two Global Challenges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CDC8C6-1CDB-4FFF-9E60-DD54ED33A56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555406" y="1508522"/>
            <a:ext cx="8320339" cy="3389997"/>
          </a:xfrm>
        </p:spPr>
        <p:txBody>
          <a:bodyPr>
            <a:normAutofit fontScale="85000" lnSpcReduction="20000"/>
          </a:bodyPr>
          <a:lstStyle/>
          <a:p>
            <a:pPr marL="901700" indent="-563563" defTabSz="360760">
              <a:buNone/>
              <a:tabLst>
                <a:tab pos="5362575" algn="l"/>
              </a:tabLst>
            </a:pPr>
            <a:r>
              <a:rPr lang="en-US" sz="2200" dirty="0"/>
              <a:t>Aviation/Aerospace</a:t>
            </a:r>
          </a:p>
          <a:p>
            <a:pPr marL="901700" indent="-563563" defTabSz="360760">
              <a:buClr>
                <a:srgbClr val="00B050"/>
              </a:buClr>
              <a:buFont typeface="+mj-lt"/>
              <a:buAutoNum type="arabicPeriod"/>
              <a:tabLst>
                <a:tab pos="5362575" algn="l"/>
              </a:tabLst>
            </a:pPr>
            <a:r>
              <a:rPr lang="en-US" sz="2200" dirty="0"/>
              <a:t>Securing Cyberspace	27%</a:t>
            </a:r>
          </a:p>
          <a:p>
            <a:pPr marL="901700" indent="-563563" defTabSz="360760">
              <a:buClr>
                <a:srgbClr val="00B050"/>
              </a:buClr>
              <a:buFont typeface="+mj-lt"/>
              <a:buAutoNum type="arabicPeriod"/>
              <a:tabLst>
                <a:tab pos="5362575" algn="l"/>
              </a:tabLst>
            </a:pPr>
            <a:r>
              <a:rPr lang="en-US" sz="2200" dirty="0"/>
              <a:t>Sustaining Land and Oceans	18%	</a:t>
            </a:r>
          </a:p>
          <a:p>
            <a:pPr marL="901700" indent="-563563" defTabSz="360760">
              <a:buClr>
                <a:srgbClr val="00B050"/>
              </a:buClr>
              <a:buNone/>
              <a:tabLst>
                <a:tab pos="5362575" algn="l"/>
              </a:tabLst>
            </a:pPr>
            <a:endParaRPr lang="en-US" sz="1000" dirty="0"/>
          </a:p>
          <a:p>
            <a:pPr marL="901700" indent="-563563" defTabSz="360760">
              <a:buClr>
                <a:srgbClr val="00B050"/>
              </a:buClr>
              <a:buNone/>
              <a:tabLst>
                <a:tab pos="5362575" algn="l"/>
              </a:tabLst>
            </a:pPr>
            <a:r>
              <a:rPr lang="en-US" sz="2200" dirty="0"/>
              <a:t>Civil</a:t>
            </a:r>
          </a:p>
          <a:p>
            <a:pPr marL="901700" indent="-563563" defTabSz="360760">
              <a:buClr>
                <a:srgbClr val="00B050"/>
              </a:buClr>
              <a:buFont typeface="+mj-lt"/>
              <a:buAutoNum type="arabicPeriod"/>
              <a:tabLst>
                <a:tab pos="5362575" algn="l"/>
              </a:tabLst>
            </a:pPr>
            <a:r>
              <a:rPr lang="en-US" sz="2200" dirty="0"/>
              <a:t>Sustainable and Resilient Infrastructure	21%</a:t>
            </a:r>
          </a:p>
          <a:p>
            <a:pPr marL="901700" indent="-563563" defTabSz="360760">
              <a:buClr>
                <a:srgbClr val="00B050"/>
              </a:buClr>
              <a:buFont typeface="+mj-lt"/>
              <a:buAutoNum type="arabicPeriod"/>
              <a:tabLst>
                <a:tab pos="5362575" algn="l"/>
              </a:tabLst>
            </a:pPr>
            <a:r>
              <a:rPr lang="en-US" sz="2200" dirty="0"/>
              <a:t>Sustainable Cities	18%</a:t>
            </a:r>
          </a:p>
          <a:p>
            <a:pPr marL="901700" indent="-563563" defTabSz="360760">
              <a:buClr>
                <a:srgbClr val="00B050"/>
              </a:buClr>
              <a:buFont typeface="+mj-lt"/>
              <a:buAutoNum type="arabicPeriod"/>
              <a:tabLst>
                <a:tab pos="5362575" algn="l"/>
              </a:tabLst>
            </a:pPr>
            <a:endParaRPr lang="en-US" sz="900" dirty="0"/>
          </a:p>
          <a:p>
            <a:pPr marL="901700" indent="-563563" defTabSz="360760">
              <a:buClr>
                <a:srgbClr val="00B050"/>
              </a:buClr>
              <a:buNone/>
              <a:tabLst>
                <a:tab pos="5362575" algn="l"/>
              </a:tabLst>
            </a:pPr>
            <a:r>
              <a:rPr lang="en-US" sz="2200" dirty="0"/>
              <a:t>Computer Science </a:t>
            </a:r>
          </a:p>
          <a:p>
            <a:pPr marL="901700" indent="-563563" defTabSz="360760">
              <a:buClr>
                <a:srgbClr val="00B050"/>
              </a:buClr>
              <a:buFont typeface="+mj-lt"/>
              <a:buAutoNum type="arabicPeriod"/>
              <a:tabLst>
                <a:tab pos="5362575" algn="l"/>
              </a:tabLst>
            </a:pPr>
            <a:r>
              <a:rPr lang="en-US" sz="2200" dirty="0"/>
              <a:t>Securing Cyberspace 	31%</a:t>
            </a:r>
          </a:p>
          <a:p>
            <a:pPr marL="901700" indent="-563563" defTabSz="360760">
              <a:buClr>
                <a:srgbClr val="00B050"/>
              </a:buClr>
              <a:buFont typeface="+mj-lt"/>
              <a:buAutoNum type="arabicPeriod"/>
              <a:tabLst>
                <a:tab pos="5362575" algn="l"/>
              </a:tabLst>
            </a:pPr>
            <a:r>
              <a:rPr lang="en-US" sz="2200" dirty="0"/>
              <a:t>Sustaining Land and Oceans 	16%</a:t>
            </a:r>
          </a:p>
          <a:p>
            <a:pPr marL="902494" indent="-564356" defTabSz="360760">
              <a:buFont typeface="+mj-lt"/>
              <a:buAutoNum type="arabicPeriod" startAt="11"/>
              <a:tabLst>
                <a:tab pos="582811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647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406" y="313984"/>
            <a:ext cx="6145839" cy="919238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By Respondent’s Discipline: 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Top Two Global Challenges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CDC8C6-1CDB-4FFF-9E60-DD54ED33A56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630780" y="1439519"/>
            <a:ext cx="8320339" cy="3389997"/>
          </a:xfrm>
        </p:spPr>
        <p:txBody>
          <a:bodyPr>
            <a:normAutofit fontScale="85000" lnSpcReduction="20000"/>
          </a:bodyPr>
          <a:lstStyle/>
          <a:p>
            <a:pPr marL="901700" indent="-563563" defTabSz="360760">
              <a:buNone/>
              <a:tabLst>
                <a:tab pos="5080000" algn="l"/>
              </a:tabLst>
            </a:pPr>
            <a:r>
              <a:rPr lang="en-US" sz="2200" dirty="0"/>
              <a:t>Electrical </a:t>
            </a:r>
          </a:p>
          <a:p>
            <a:pPr marL="901700" indent="-563563" defTabSz="360760">
              <a:buFont typeface="+mj-lt"/>
              <a:buAutoNum type="arabicPeriod"/>
              <a:tabLst>
                <a:tab pos="5080000" algn="l"/>
              </a:tabLst>
            </a:pPr>
            <a:r>
              <a:rPr lang="en-US" sz="2200" dirty="0"/>
              <a:t>Securing Cyberspace	20%</a:t>
            </a:r>
          </a:p>
          <a:p>
            <a:pPr marL="901700" indent="-563563" defTabSz="360760">
              <a:buFont typeface="+mj-lt"/>
              <a:buAutoNum type="arabicPeriod"/>
              <a:tabLst>
                <a:tab pos="5080000" algn="l"/>
              </a:tabLst>
            </a:pPr>
            <a:r>
              <a:rPr lang="en-US" sz="2200" dirty="0"/>
              <a:t>Economical Clean Energy	20%	</a:t>
            </a:r>
          </a:p>
          <a:p>
            <a:pPr marL="901700" indent="-563563" defTabSz="360760">
              <a:buNone/>
              <a:tabLst>
                <a:tab pos="5080000" algn="l"/>
              </a:tabLst>
            </a:pPr>
            <a:endParaRPr lang="en-US" sz="1000" dirty="0"/>
          </a:p>
          <a:p>
            <a:pPr marL="901700" indent="-563563" defTabSz="360760">
              <a:buNone/>
              <a:tabLst>
                <a:tab pos="5080000" algn="l"/>
              </a:tabLst>
            </a:pPr>
            <a:r>
              <a:rPr lang="en-US" sz="2200" dirty="0"/>
              <a:t>Mechanical</a:t>
            </a:r>
          </a:p>
          <a:p>
            <a:pPr marL="901700" indent="-563563" defTabSz="360760">
              <a:buFont typeface="+mj-lt"/>
              <a:buAutoNum type="arabicPeriod"/>
              <a:tabLst>
                <a:tab pos="5080000" algn="l"/>
              </a:tabLst>
            </a:pPr>
            <a:r>
              <a:rPr lang="en-US" sz="2200" dirty="0"/>
              <a:t>Economical Clean Energy 	25%</a:t>
            </a:r>
          </a:p>
          <a:p>
            <a:pPr marL="901700" indent="-563563" defTabSz="360760">
              <a:buFont typeface="+mj-lt"/>
              <a:buAutoNum type="arabicPeriod"/>
              <a:tabLst>
                <a:tab pos="5080000" algn="l"/>
              </a:tabLst>
            </a:pPr>
            <a:r>
              <a:rPr lang="en-US" sz="2200" dirty="0"/>
              <a:t>Sustaining Land and Oceans 	16%</a:t>
            </a:r>
          </a:p>
          <a:p>
            <a:pPr marL="901700" indent="-563563" defTabSz="360760">
              <a:buFont typeface="+mj-lt"/>
              <a:buAutoNum type="arabicPeriod"/>
              <a:tabLst>
                <a:tab pos="5080000" algn="l"/>
              </a:tabLst>
            </a:pPr>
            <a:endParaRPr lang="en-US" sz="900" dirty="0"/>
          </a:p>
          <a:p>
            <a:pPr marL="901700" indent="-563563" defTabSz="360760">
              <a:buNone/>
              <a:tabLst>
                <a:tab pos="5080000" algn="l"/>
              </a:tabLst>
            </a:pPr>
            <a:r>
              <a:rPr lang="en-US" sz="2200" dirty="0"/>
              <a:t>All Others</a:t>
            </a:r>
          </a:p>
          <a:p>
            <a:pPr marL="901700" indent="-563563" defTabSz="360760">
              <a:buFont typeface="+mj-lt"/>
              <a:buAutoNum type="arabicPeriod"/>
              <a:tabLst>
                <a:tab pos="5080000" algn="l"/>
              </a:tabLst>
            </a:pPr>
            <a:r>
              <a:rPr lang="en-US" sz="2200" dirty="0"/>
              <a:t>Sustaining Land and Oceans 	18%</a:t>
            </a:r>
          </a:p>
          <a:p>
            <a:pPr marL="901700" indent="-563563" defTabSz="360760">
              <a:buFont typeface="+mj-lt"/>
              <a:buAutoNum type="arabicPeriod"/>
              <a:tabLst>
                <a:tab pos="5080000" algn="l"/>
              </a:tabLst>
            </a:pPr>
            <a:r>
              <a:rPr lang="en-US" sz="2200" dirty="0"/>
              <a:t>Economical Clean Energy 	17%</a:t>
            </a:r>
          </a:p>
          <a:p>
            <a:pPr marL="902494" indent="-564356" defTabSz="360760">
              <a:buFont typeface="+mj-lt"/>
              <a:buAutoNum type="arabicPeriod" startAt="11"/>
              <a:tabLst>
                <a:tab pos="582811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930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406" y="258045"/>
            <a:ext cx="6119713" cy="1249022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By Respondent’s Job Title &amp; Gender: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How Optimistic Are You That the Engineering Community Can Solve These Challenges?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CDC8C6-1CDB-4FFF-9E60-DD54ED33A56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555406" y="1845715"/>
            <a:ext cx="3921060" cy="1915999"/>
          </a:xfrm>
        </p:spPr>
        <p:txBody>
          <a:bodyPr>
            <a:noAutofit/>
          </a:bodyPr>
          <a:lstStyle/>
          <a:p>
            <a:pPr marL="404813" indent="-338138" defTabSz="360760">
              <a:buNone/>
              <a:tabLst>
                <a:tab pos="2903538" algn="l"/>
              </a:tabLst>
            </a:pPr>
            <a:r>
              <a:rPr lang="en-US" sz="2400" b="1" dirty="0"/>
              <a:t>By Job Title</a:t>
            </a:r>
          </a:p>
          <a:p>
            <a:pPr marL="404813" indent="-338138" defTabSz="360760">
              <a:buNone/>
              <a:tabLst>
                <a:tab pos="2903538" algn="l"/>
              </a:tabLst>
            </a:pPr>
            <a:endParaRPr lang="en-US" sz="800" b="1" dirty="0"/>
          </a:p>
          <a:p>
            <a:pPr marL="404813" lvl="1" indent="-338138" defTabSz="36076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903538" algn="l"/>
              </a:tabLst>
            </a:pPr>
            <a:r>
              <a:rPr lang="en-US" sz="2400" dirty="0"/>
              <a:t>Technologists	67.55</a:t>
            </a:r>
          </a:p>
          <a:p>
            <a:pPr marL="404813" lvl="1" indent="-338138" defTabSz="36076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903538" algn="l"/>
              </a:tabLst>
            </a:pPr>
            <a:r>
              <a:rPr lang="en-US" sz="2400" dirty="0"/>
              <a:t>Technicians	65.11</a:t>
            </a:r>
          </a:p>
          <a:p>
            <a:pPr marL="404813" lvl="1" indent="-338138" defTabSz="36076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903538" algn="l"/>
              </a:tabLst>
            </a:pPr>
            <a:r>
              <a:rPr lang="en-US" sz="2400" dirty="0"/>
              <a:t>Engineers	60.90</a:t>
            </a:r>
          </a:p>
          <a:p>
            <a:pPr marL="935038" indent="-342900" defTabSz="360760">
              <a:buNone/>
              <a:tabLst>
                <a:tab pos="4106863" algn="l"/>
              </a:tabLst>
            </a:pPr>
            <a:endParaRPr lang="en-US" sz="800" dirty="0"/>
          </a:p>
          <a:p>
            <a:pPr marL="935832" lvl="1" indent="-342900" defTabSz="360760">
              <a:buFont typeface="Arial" panose="020B0604020202020204" pitchFamily="34" charset="0"/>
              <a:buChar char="•"/>
              <a:tabLst>
                <a:tab pos="5828110" algn="l"/>
              </a:tabLst>
            </a:pPr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1F2F3B-53A4-F146-9699-75BE4A01414E}"/>
              </a:ext>
            </a:extLst>
          </p:cNvPr>
          <p:cNvSpPr/>
          <p:nvPr/>
        </p:nvSpPr>
        <p:spPr>
          <a:xfrm>
            <a:off x="4926393" y="1845715"/>
            <a:ext cx="3497451" cy="1451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8788" indent="-392113" defTabSz="360760">
              <a:buNone/>
              <a:tabLst>
                <a:tab pos="390525" algn="l"/>
                <a:tab pos="2160588" algn="l"/>
              </a:tabLst>
            </a:pPr>
            <a:r>
              <a:rPr lang="en-US" sz="2400" b="1" dirty="0"/>
              <a:t>By Gender</a:t>
            </a:r>
          </a:p>
          <a:p>
            <a:pPr marL="458788" indent="-392113" defTabSz="360760">
              <a:buNone/>
              <a:tabLst>
                <a:tab pos="390525" algn="l"/>
                <a:tab pos="2160588" algn="l"/>
              </a:tabLst>
            </a:pPr>
            <a:endParaRPr lang="en-US" sz="800" b="1" dirty="0"/>
          </a:p>
          <a:p>
            <a:pPr marL="458788" lvl="1" indent="-392113" defTabSz="36076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390525" algn="l"/>
                <a:tab pos="2160588" algn="l"/>
              </a:tabLst>
            </a:pPr>
            <a:r>
              <a:rPr lang="en-US" sz="2400" dirty="0"/>
              <a:t>Men	63.78</a:t>
            </a:r>
          </a:p>
          <a:p>
            <a:pPr marL="458788" lvl="1" indent="-392113" defTabSz="36076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390525" algn="l"/>
                <a:tab pos="2160588" algn="l"/>
              </a:tabLst>
            </a:pPr>
            <a:r>
              <a:rPr lang="en-US" sz="2400" dirty="0"/>
              <a:t>Women	56.52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18BBA9-B35A-E243-9166-21A9710D14FD}"/>
              </a:ext>
            </a:extLst>
          </p:cNvPr>
          <p:cNvSpPr txBox="1"/>
          <p:nvPr/>
        </p:nvSpPr>
        <p:spPr>
          <a:xfrm>
            <a:off x="509158" y="4450666"/>
            <a:ext cx="51142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*Respondents were asked to rate their optimism level on a scale from 1 to 100.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510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406" y="426785"/>
            <a:ext cx="6119713" cy="892918"/>
          </a:xfrm>
        </p:spPr>
        <p:txBody>
          <a:bodyPr/>
          <a:lstStyle/>
          <a:p>
            <a:pPr>
              <a:spcBef>
                <a:spcPts val="900"/>
              </a:spcBef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By Respondent’s Age and Employment: 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How Optimistic Are You?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CDC8C6-1CDB-4FFF-9E60-DD54ED33A56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555406" y="1859050"/>
            <a:ext cx="3416093" cy="2346598"/>
          </a:xfrm>
        </p:spPr>
        <p:txBody>
          <a:bodyPr>
            <a:normAutofit/>
          </a:bodyPr>
          <a:lstStyle/>
          <a:p>
            <a:pPr marL="458788" indent="-446088" defTabSz="360760">
              <a:buNone/>
              <a:tabLst>
                <a:tab pos="2336800" algn="l"/>
                <a:tab pos="2849563" algn="l"/>
              </a:tabLst>
            </a:pPr>
            <a:r>
              <a:rPr lang="en-US" b="1" dirty="0"/>
              <a:t>By Age</a:t>
            </a:r>
          </a:p>
          <a:p>
            <a:pPr marL="458788" indent="-446088" defTabSz="360760">
              <a:buNone/>
              <a:tabLst>
                <a:tab pos="2336800" algn="l"/>
                <a:tab pos="2849563" algn="l"/>
              </a:tabLst>
            </a:pPr>
            <a:endParaRPr lang="en-US" sz="900" b="1" dirty="0"/>
          </a:p>
          <a:p>
            <a:pPr marL="458788" lvl="1" indent="-446088" defTabSz="360760">
              <a:buFont typeface="Arial" panose="020B0604020202020204" pitchFamily="34" charset="0"/>
              <a:buChar char="•"/>
              <a:tabLst>
                <a:tab pos="2336800" algn="l"/>
                <a:tab pos="2849563" algn="l"/>
              </a:tabLst>
            </a:pPr>
            <a:r>
              <a:rPr lang="en-US" sz="2400" dirty="0"/>
              <a:t>18 – 24 	66.22</a:t>
            </a:r>
          </a:p>
          <a:p>
            <a:pPr marL="458788" lvl="1" indent="-446088" defTabSz="360760">
              <a:buFont typeface="Arial" panose="020B0604020202020204" pitchFamily="34" charset="0"/>
              <a:buChar char="•"/>
              <a:tabLst>
                <a:tab pos="2336800" algn="l"/>
                <a:tab pos="2849563" algn="l"/>
              </a:tabLst>
            </a:pPr>
            <a:r>
              <a:rPr lang="en-US" sz="2400" dirty="0"/>
              <a:t>25 – 34	59.43</a:t>
            </a:r>
          </a:p>
          <a:p>
            <a:pPr marL="458788" lvl="1" indent="-446088" defTabSz="360760">
              <a:buFont typeface="Arial" panose="020B0604020202020204" pitchFamily="34" charset="0"/>
              <a:buChar char="•"/>
              <a:tabLst>
                <a:tab pos="2336800" algn="l"/>
                <a:tab pos="2849563" algn="l"/>
              </a:tabLst>
            </a:pPr>
            <a:r>
              <a:rPr lang="en-US" sz="2400" dirty="0"/>
              <a:t>35 – 64 	62.00</a:t>
            </a:r>
          </a:p>
          <a:p>
            <a:pPr marL="458788" lvl="1" indent="-446088" defTabSz="360760">
              <a:buFont typeface="Arial" panose="020B0604020202020204" pitchFamily="34" charset="0"/>
              <a:buChar char="•"/>
              <a:tabLst>
                <a:tab pos="2336800" algn="l"/>
                <a:tab pos="2849563" algn="l"/>
              </a:tabLst>
            </a:pPr>
            <a:r>
              <a:rPr lang="en-US" sz="2400" dirty="0"/>
              <a:t>Over 65	60.65</a:t>
            </a:r>
          </a:p>
          <a:p>
            <a:pPr marL="935038" indent="-342900" defTabSz="360760">
              <a:buNone/>
              <a:tabLst>
                <a:tab pos="4106863" algn="l"/>
              </a:tabLst>
            </a:pPr>
            <a:endParaRPr lang="en-US" sz="800" dirty="0"/>
          </a:p>
          <a:p>
            <a:pPr marL="935832" lvl="1" indent="-342900" defTabSz="360760">
              <a:buFont typeface="Arial" panose="020B0604020202020204" pitchFamily="34" charset="0"/>
              <a:buChar char="•"/>
              <a:tabLst>
                <a:tab pos="5828110" algn="l"/>
              </a:tabLst>
            </a:pPr>
            <a:endParaRPr lang="en-US" sz="2400" dirty="0"/>
          </a:p>
          <a:p>
            <a:pPr marL="902494" indent="-564356" defTabSz="360760">
              <a:buFont typeface="+mj-lt"/>
              <a:buAutoNum type="arabicPeriod" startAt="11"/>
              <a:tabLst>
                <a:tab pos="5828110" algn="l"/>
              </a:tabLst>
            </a:pP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F9D1432-0A43-EB4A-84BD-6F188526DE0C}"/>
              </a:ext>
            </a:extLst>
          </p:cNvPr>
          <p:cNvSpPr txBox="1">
            <a:spLocks/>
          </p:cNvSpPr>
          <p:nvPr/>
        </p:nvSpPr>
        <p:spPr>
          <a:xfrm>
            <a:off x="4550446" y="1875652"/>
            <a:ext cx="4338465" cy="234659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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6244" indent="-166688" algn="l" defTabSz="685800" rtl="0" eaLnBrk="1" latinLnBrk="0" hangingPunct="1">
              <a:lnSpc>
                <a:spcPct val="90000"/>
              </a:lnSpc>
              <a:spcBef>
                <a:spcPts val="225"/>
              </a:spcBef>
              <a:buClr>
                <a:schemeClr val="accent2"/>
              </a:buClr>
              <a:buFont typeface="Calibri" panose="020F0502020204030204" pitchFamily="34" charset="0"/>
              <a:buChar char="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3831" algn="l" defTabSz="685800" rtl="0" eaLnBrk="1" latinLnBrk="0" hangingPunct="1">
              <a:lnSpc>
                <a:spcPct val="90000"/>
              </a:lnSpc>
              <a:spcBef>
                <a:spcPts val="225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5838" indent="-213122" algn="l" defTabSz="685800" rtl="0" eaLnBrk="1" latinLnBrk="0" hangingPunct="1">
              <a:lnSpc>
                <a:spcPct val="90000"/>
              </a:lnSpc>
              <a:spcBef>
                <a:spcPts val="225"/>
              </a:spcBef>
              <a:buClr>
                <a:schemeClr val="accent2"/>
              </a:buClr>
              <a:buFont typeface="Calibri" panose="020F050202020403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7769" indent="-165497" algn="l" defTabSz="685800" rtl="0" eaLnBrk="1" latinLnBrk="0" hangingPunct="1">
              <a:lnSpc>
                <a:spcPct val="90000"/>
              </a:lnSpc>
              <a:spcBef>
                <a:spcPts val="225"/>
              </a:spcBef>
              <a:buClr>
                <a:schemeClr val="accent2"/>
              </a:buClr>
              <a:buFont typeface="Calibri" panose="020F0502020204030204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4813" indent="-338138" defTabSz="360760">
              <a:buFont typeface="Wingdings" panose="05000000000000000000" pitchFamily="2" charset="2"/>
              <a:buNone/>
              <a:tabLst>
                <a:tab pos="2849563" algn="l"/>
              </a:tabLst>
            </a:pPr>
            <a:r>
              <a:rPr lang="en-US" b="1" dirty="0"/>
              <a:t>By Employment Status</a:t>
            </a:r>
          </a:p>
          <a:p>
            <a:pPr marL="404813" indent="-338138" defTabSz="360760">
              <a:buFont typeface="Wingdings" panose="05000000000000000000" pitchFamily="2" charset="2"/>
              <a:buNone/>
              <a:tabLst>
                <a:tab pos="2849563" algn="l"/>
              </a:tabLst>
            </a:pPr>
            <a:endParaRPr lang="en-US" sz="900" b="1" dirty="0"/>
          </a:p>
          <a:p>
            <a:pPr marL="404813" lvl="1" indent="-338138" defTabSz="360760">
              <a:buFont typeface="Arial" panose="020B0604020202020204" pitchFamily="34" charset="0"/>
              <a:buChar char="•"/>
              <a:tabLst>
                <a:tab pos="2849563" algn="l"/>
              </a:tabLst>
            </a:pPr>
            <a:r>
              <a:rPr lang="en-US" sz="2400" dirty="0"/>
              <a:t>College Student	69.42</a:t>
            </a:r>
          </a:p>
          <a:p>
            <a:pPr marL="404813" lvl="1" indent="-338138" defTabSz="360760">
              <a:buFont typeface="Arial" panose="020B0604020202020204" pitchFamily="34" charset="0"/>
              <a:buChar char="•"/>
              <a:tabLst>
                <a:tab pos="2849563" algn="l"/>
              </a:tabLst>
            </a:pPr>
            <a:r>
              <a:rPr lang="en-US" sz="2400" dirty="0"/>
              <a:t>Employed	60.40</a:t>
            </a:r>
          </a:p>
          <a:p>
            <a:pPr marL="404813" lvl="1" indent="-338138" defTabSz="360760">
              <a:buFont typeface="Arial" panose="020B0604020202020204" pitchFamily="34" charset="0"/>
              <a:buChar char="•"/>
              <a:tabLst>
                <a:tab pos="2849563" algn="l"/>
              </a:tabLst>
            </a:pPr>
            <a:r>
              <a:rPr lang="en-US" sz="2400" dirty="0"/>
              <a:t>Retired	61.02</a:t>
            </a:r>
          </a:p>
          <a:p>
            <a:pPr marL="404813" lvl="1" indent="-338138" defTabSz="360760">
              <a:buFont typeface="Arial" panose="020B0604020202020204" pitchFamily="34" charset="0"/>
              <a:buChar char="•"/>
              <a:tabLst>
                <a:tab pos="2849563" algn="l"/>
              </a:tabLst>
            </a:pPr>
            <a:r>
              <a:rPr lang="en-US" sz="2400" dirty="0"/>
              <a:t>Unemployed	57.19</a:t>
            </a:r>
          </a:p>
          <a:p>
            <a:pPr marL="935038" indent="-342900" defTabSz="360760">
              <a:buFont typeface="Wingdings" panose="05000000000000000000" pitchFamily="2" charset="2"/>
              <a:buNone/>
              <a:tabLst>
                <a:tab pos="4106863" algn="l"/>
              </a:tabLst>
            </a:pPr>
            <a:endParaRPr lang="en-US" sz="800" dirty="0"/>
          </a:p>
          <a:p>
            <a:pPr marL="935832" lvl="1" indent="-342900" defTabSz="360760">
              <a:buFont typeface="Arial" panose="020B0604020202020204" pitchFamily="34" charset="0"/>
              <a:buChar char="•"/>
              <a:tabLst>
                <a:tab pos="5828110" algn="l"/>
              </a:tabLst>
            </a:pPr>
            <a:endParaRPr lang="en-US" sz="2400" dirty="0"/>
          </a:p>
          <a:p>
            <a:pPr marL="902494" indent="-564356" defTabSz="360760">
              <a:buFont typeface="+mj-lt"/>
              <a:buAutoNum type="arabicPeriod" startAt="11"/>
              <a:tabLst>
                <a:tab pos="5828110" algn="l"/>
              </a:tabLst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D99E4A-C69F-854C-86AA-0B1BA0E9EC1B}"/>
              </a:ext>
            </a:extLst>
          </p:cNvPr>
          <p:cNvSpPr txBox="1"/>
          <p:nvPr/>
        </p:nvSpPr>
        <p:spPr>
          <a:xfrm>
            <a:off x="419217" y="4558725"/>
            <a:ext cx="51142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*Respondents were asked to rate their optimism level on a scale from 1 to 100.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505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249" y="436578"/>
            <a:ext cx="6119713" cy="576774"/>
          </a:xfrm>
        </p:spPr>
        <p:txBody>
          <a:bodyPr/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By Challenge: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How Optimistic Are You?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CDC8C6-1CDB-4FFF-9E60-DD54ED33A56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F0A0142-588B-0743-B7EE-D209342983D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96067" y="1228849"/>
            <a:ext cx="8151866" cy="3528375"/>
          </a:xfrm>
        </p:spPr>
        <p:txBody>
          <a:bodyPr>
            <a:noAutofit/>
          </a:bodyPr>
          <a:lstStyle/>
          <a:p>
            <a:pPr marL="350838" indent="-350838" defTabSz="36076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5308600" algn="l"/>
                <a:tab pos="5827713" algn="l"/>
              </a:tabLst>
            </a:pPr>
            <a:r>
              <a:rPr lang="en-US" sz="2000" dirty="0"/>
              <a:t>Developing and Delivering Better Medicines 	64.58 </a:t>
            </a:r>
          </a:p>
          <a:p>
            <a:pPr marL="350838" indent="-350838" defTabSz="36076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5308600" algn="l"/>
                <a:tab pos="5827713" algn="l"/>
              </a:tabLst>
            </a:pPr>
            <a:r>
              <a:rPr lang="en-US" sz="2000" dirty="0"/>
              <a:t>Securing Cyberspace	64.21	</a:t>
            </a:r>
          </a:p>
          <a:p>
            <a:pPr marL="350838" indent="-350838" defTabSz="36076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5308600" algn="l"/>
                <a:tab pos="5827713" algn="l"/>
              </a:tabLst>
            </a:pPr>
            <a:r>
              <a:rPr lang="en-US" sz="2000" dirty="0"/>
              <a:t>Economical Clean Energy 	64.01</a:t>
            </a:r>
          </a:p>
          <a:p>
            <a:pPr marL="350838" indent="-350838" defTabSz="36076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5308600" algn="l"/>
                <a:tab pos="5827713" algn="l"/>
              </a:tabLst>
            </a:pPr>
            <a:r>
              <a:rPr lang="en-US" sz="2000" dirty="0"/>
              <a:t>Sustainable and Resilient Infrastructure 	62.89</a:t>
            </a:r>
          </a:p>
          <a:p>
            <a:pPr marL="350838" indent="-350838" defTabSz="36076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5308600" algn="l"/>
                <a:tab pos="5827713" algn="l"/>
              </a:tabLst>
            </a:pPr>
            <a:r>
              <a:rPr lang="en-US" sz="2000" dirty="0"/>
              <a:t>Sustainable Cities 	63.28</a:t>
            </a:r>
          </a:p>
          <a:p>
            <a:pPr marL="350838" indent="-350838" defTabSz="36076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5308600" algn="l"/>
                <a:tab pos="5827713" algn="l"/>
              </a:tabLst>
            </a:pPr>
            <a:r>
              <a:rPr lang="en-US" sz="2000" dirty="0"/>
              <a:t>Access to Clean Water and Sanitation	61.40  	</a:t>
            </a:r>
          </a:p>
          <a:p>
            <a:pPr marL="350838" indent="-350838" defTabSz="36076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5308600" algn="l"/>
                <a:tab pos="5827713" algn="l"/>
              </a:tabLst>
            </a:pPr>
            <a:r>
              <a:rPr lang="en-US" sz="2000" dirty="0"/>
              <a:t>Clean Air 	60.96	</a:t>
            </a:r>
          </a:p>
          <a:p>
            <a:pPr marL="350838" indent="-350838" defTabSz="36076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5308600" algn="l"/>
                <a:tab pos="5827713" algn="l"/>
              </a:tabLst>
            </a:pPr>
            <a:r>
              <a:rPr lang="en-US" sz="2000" dirty="0"/>
              <a:t>Food Security	60.32	</a:t>
            </a:r>
          </a:p>
          <a:p>
            <a:pPr marL="350838" indent="-350838" defTabSz="36076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5308600" algn="l"/>
                <a:tab pos="5827713" algn="l"/>
              </a:tabLst>
            </a:pPr>
            <a:r>
              <a:rPr lang="en-US" sz="2000" dirty="0"/>
              <a:t>Preparing and Containing Pandemics 	58.97	</a:t>
            </a:r>
          </a:p>
          <a:p>
            <a:pPr marL="350838" indent="-350838" defTabSz="36076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5308600" algn="l"/>
                <a:tab pos="5827713" algn="l"/>
              </a:tabLst>
            </a:pPr>
            <a:r>
              <a:rPr lang="en-US" sz="2000" dirty="0"/>
              <a:t>Sustaining Lands and Oceans 	56.92</a:t>
            </a:r>
          </a:p>
          <a:p>
            <a:pPr marL="902494" indent="-564356" defTabSz="360760">
              <a:buFont typeface="Arial" panose="020B0604020202020204" pitchFamily="34" charset="0"/>
              <a:buChar char="•"/>
              <a:tabLst>
                <a:tab pos="5828110" algn="l"/>
              </a:tabLst>
            </a:pPr>
            <a:endParaRPr lang="en-US" dirty="0"/>
          </a:p>
          <a:p>
            <a:pPr marL="902494" indent="-564356" defTabSz="360760">
              <a:buFont typeface="+mj-lt"/>
              <a:buAutoNum type="arabicPeriod" startAt="11"/>
              <a:tabLst>
                <a:tab pos="5828110" algn="l"/>
              </a:tabLst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F19CED-9D86-6744-8E68-1DBF6DF97061}"/>
              </a:ext>
            </a:extLst>
          </p:cNvPr>
          <p:cNvSpPr txBox="1"/>
          <p:nvPr/>
        </p:nvSpPr>
        <p:spPr>
          <a:xfrm>
            <a:off x="496067" y="4813496"/>
            <a:ext cx="51142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*Respondents were asked to rate their optimism level on a scale from 1 to 100.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258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441" y="213199"/>
            <a:ext cx="5500654" cy="919535"/>
          </a:xfrm>
        </p:spPr>
        <p:txBody>
          <a:bodyPr/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What Are the Limiting Factors to Solving These Challenges?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CDC8C6-1CDB-4FFF-9E60-DD54ED33A56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F0A0142-588B-0743-B7EE-D209342983D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96067" y="1240267"/>
            <a:ext cx="8197492" cy="3619694"/>
          </a:xfrm>
        </p:spPr>
        <p:txBody>
          <a:bodyPr>
            <a:noAutofit/>
          </a:bodyPr>
          <a:lstStyle/>
          <a:p>
            <a:pPr>
              <a:tabLst>
                <a:tab pos="6848475" algn="l"/>
              </a:tabLst>
            </a:pPr>
            <a:r>
              <a:rPr lang="en-US" sz="1800" dirty="0"/>
              <a:t>Necessary support from government &amp; policy makers is lacking	29.3%</a:t>
            </a:r>
          </a:p>
          <a:p>
            <a:pPr lvl="0">
              <a:tabLst>
                <a:tab pos="6848475" algn="l"/>
              </a:tabLst>
            </a:pPr>
            <a:r>
              <a:rPr lang="en-US" sz="1800" dirty="0"/>
              <a:t>Necessary technologies have not yet been developed	13.3%</a:t>
            </a:r>
          </a:p>
          <a:p>
            <a:pPr>
              <a:tabLst>
                <a:tab pos="6848475" algn="l"/>
              </a:tabLst>
            </a:pPr>
            <a:r>
              <a:rPr lang="en-US" sz="1800" dirty="0"/>
              <a:t>Lack of interdisciplinary collaboration &amp; international cooperation	12.5%</a:t>
            </a:r>
          </a:p>
          <a:p>
            <a:pPr>
              <a:tabLst>
                <a:tab pos="6848475" algn="l"/>
              </a:tabLst>
            </a:pPr>
            <a:r>
              <a:rPr lang="en-US" sz="1800" dirty="0"/>
              <a:t>Not enough public support for innovative engineering solutions	  9.8%</a:t>
            </a:r>
          </a:p>
          <a:p>
            <a:pPr lvl="0">
              <a:tabLst>
                <a:tab pos="6848475" algn="l"/>
              </a:tabLst>
            </a:pPr>
            <a:r>
              <a:rPr lang="en-US" sz="1800" dirty="0"/>
              <a:t>Lack of funding	  9.7%</a:t>
            </a:r>
          </a:p>
          <a:p>
            <a:pPr>
              <a:tabLst>
                <a:tab pos="6848475" algn="l"/>
              </a:tabLst>
            </a:pPr>
            <a:r>
              <a:rPr lang="en-US" sz="1800" dirty="0"/>
              <a:t>Not enough engineers &amp; technical professionals to address the issue	  7.0%</a:t>
            </a:r>
          </a:p>
          <a:p>
            <a:pPr>
              <a:tabLst>
                <a:tab pos="6848475" algn="l"/>
              </a:tabLst>
            </a:pPr>
            <a:r>
              <a:rPr lang="en-US" sz="1800" dirty="0"/>
              <a:t>Lack of diversity in the workforce	  4.9%</a:t>
            </a:r>
          </a:p>
          <a:p>
            <a:pPr lvl="0">
              <a:tabLst>
                <a:tab pos="6848475" algn="l"/>
              </a:tabLst>
            </a:pPr>
            <a:r>
              <a:rPr lang="en-US" sz="1800" dirty="0"/>
              <a:t>Don’t know	  4.7%</a:t>
            </a:r>
          </a:p>
          <a:p>
            <a:pPr lvl="0">
              <a:tabLst>
                <a:tab pos="6848475" algn="l"/>
              </a:tabLst>
            </a:pPr>
            <a:r>
              <a:rPr lang="en-US" sz="1800" dirty="0"/>
              <a:t>Other	  4.5%</a:t>
            </a:r>
          </a:p>
          <a:p>
            <a:pPr lvl="0">
              <a:tabLst>
                <a:tab pos="6848475" algn="l"/>
              </a:tabLst>
            </a:pPr>
            <a:r>
              <a:rPr lang="en-US" sz="1800" dirty="0"/>
              <a:t>Day-to-day work pressures	  4.3%</a:t>
            </a:r>
          </a:p>
          <a:p>
            <a:pPr marL="902494" indent="-564356" defTabSz="360760">
              <a:buFont typeface="+mj-lt"/>
              <a:buAutoNum type="arabicPeriod" startAt="11"/>
              <a:tabLst>
                <a:tab pos="5828110" algn="l"/>
              </a:tabLs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57198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36" y="381903"/>
            <a:ext cx="6119713" cy="637622"/>
          </a:xfrm>
        </p:spPr>
        <p:txBody>
          <a:bodyPr/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By Respondent’s Discipline: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Top Two Limiting Factors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CDC8C6-1CDB-4FFF-9E60-DD54ED33A56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F0A0142-588B-0743-B7EE-D209342983D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2636" y="1173685"/>
            <a:ext cx="8151866" cy="3587912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6848475" algn="l"/>
              </a:tabLst>
            </a:pPr>
            <a:r>
              <a:rPr lang="en-US" sz="1800" b="1" dirty="0"/>
              <a:t>Aviation/Aerospace</a:t>
            </a:r>
          </a:p>
          <a:p>
            <a:pPr>
              <a:tabLst>
                <a:tab pos="6848475" algn="l"/>
              </a:tabLst>
            </a:pPr>
            <a:r>
              <a:rPr lang="en-US" sz="1800" dirty="0"/>
              <a:t>Necessary support from government &amp; policy makers is lacking	36%</a:t>
            </a:r>
          </a:p>
          <a:p>
            <a:pPr lvl="0">
              <a:tabLst>
                <a:tab pos="6848475" algn="l"/>
              </a:tabLst>
            </a:pPr>
            <a:r>
              <a:rPr lang="en-US" sz="1800" dirty="0"/>
              <a:t>Necessary technologies have not yet been developed	12%</a:t>
            </a:r>
          </a:p>
          <a:p>
            <a:pPr lvl="0">
              <a:tabLst>
                <a:tab pos="6848475" algn="l"/>
              </a:tabLst>
            </a:pPr>
            <a:endParaRPr lang="en-US" sz="900" dirty="0"/>
          </a:p>
          <a:p>
            <a:pPr marL="0" lvl="0" indent="0">
              <a:buNone/>
              <a:tabLst>
                <a:tab pos="6848475" algn="l"/>
              </a:tabLst>
            </a:pPr>
            <a:r>
              <a:rPr lang="en-US" sz="1800" b="1" dirty="0"/>
              <a:t>Civil </a:t>
            </a:r>
          </a:p>
          <a:p>
            <a:pPr>
              <a:tabLst>
                <a:tab pos="6848475" algn="l"/>
              </a:tabLst>
            </a:pPr>
            <a:r>
              <a:rPr lang="en-US" sz="1800" dirty="0"/>
              <a:t>Necessary support from government &amp; policy makers is lacking	35%</a:t>
            </a:r>
          </a:p>
          <a:p>
            <a:pPr>
              <a:tabLst>
                <a:tab pos="6848475" algn="l"/>
              </a:tabLst>
            </a:pPr>
            <a:r>
              <a:rPr lang="en-US" sz="1800" dirty="0"/>
              <a:t>Lack of funding	13%</a:t>
            </a:r>
          </a:p>
          <a:p>
            <a:pPr>
              <a:tabLst>
                <a:tab pos="6848475" algn="l"/>
              </a:tabLst>
            </a:pPr>
            <a:endParaRPr lang="en-US" sz="900" dirty="0"/>
          </a:p>
          <a:p>
            <a:pPr marL="0" lvl="0" indent="0">
              <a:buNone/>
              <a:tabLst>
                <a:tab pos="6848475" algn="l"/>
              </a:tabLst>
            </a:pPr>
            <a:r>
              <a:rPr lang="en-US" sz="1800" b="1" dirty="0"/>
              <a:t>Computer Scienc</a:t>
            </a:r>
            <a:r>
              <a:rPr lang="en-US" sz="1800" dirty="0"/>
              <a:t>e</a:t>
            </a:r>
          </a:p>
          <a:p>
            <a:pPr>
              <a:tabLst>
                <a:tab pos="6848475" algn="l"/>
              </a:tabLst>
            </a:pPr>
            <a:r>
              <a:rPr lang="en-US" sz="1800" dirty="0"/>
              <a:t>Necessary support from government &amp; policy makers is lacking	25%</a:t>
            </a:r>
          </a:p>
          <a:p>
            <a:pPr lvl="0">
              <a:tabLst>
                <a:tab pos="6848475" algn="l"/>
              </a:tabLst>
            </a:pPr>
            <a:r>
              <a:rPr lang="en-US" sz="1800" dirty="0"/>
              <a:t>Necessary technologies have not yet been developed	15%</a:t>
            </a:r>
          </a:p>
          <a:p>
            <a:pPr marL="902494" indent="-564356" defTabSz="360760">
              <a:buFont typeface="+mj-lt"/>
              <a:buAutoNum type="arabicPeriod" startAt="11"/>
              <a:tabLst>
                <a:tab pos="5828110" algn="l"/>
              </a:tabLs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32169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36" y="262219"/>
            <a:ext cx="6119713" cy="637622"/>
          </a:xfrm>
        </p:spPr>
        <p:txBody>
          <a:bodyPr/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By Respondent’s Discipline: 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Top Two Limiting Factors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CDC8C6-1CDB-4FFF-9E60-DD54ED33A56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F0A0142-588B-0743-B7EE-D209342983D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2636" y="1173685"/>
            <a:ext cx="8151866" cy="3707596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6848475" algn="l"/>
              </a:tabLst>
            </a:pPr>
            <a:r>
              <a:rPr lang="en-US" sz="1800" b="1" dirty="0"/>
              <a:t>Electrical</a:t>
            </a:r>
          </a:p>
          <a:p>
            <a:pPr>
              <a:tabLst>
                <a:tab pos="6848475" algn="l"/>
              </a:tabLst>
            </a:pPr>
            <a:r>
              <a:rPr lang="en-US" sz="1800" dirty="0"/>
              <a:t>Necessary support from government &amp; policy makers is lacking	26%</a:t>
            </a:r>
          </a:p>
          <a:p>
            <a:pPr lvl="0">
              <a:tabLst>
                <a:tab pos="6848475" algn="l"/>
              </a:tabLst>
            </a:pPr>
            <a:r>
              <a:rPr lang="en-US" sz="1800" dirty="0"/>
              <a:t>Necessary technologies have not yet been developed	16%</a:t>
            </a:r>
          </a:p>
          <a:p>
            <a:pPr lvl="0">
              <a:tabLst>
                <a:tab pos="6848475" algn="l"/>
              </a:tabLst>
            </a:pPr>
            <a:endParaRPr lang="en-US" sz="900" dirty="0"/>
          </a:p>
          <a:p>
            <a:pPr marL="0" lvl="0" indent="0">
              <a:buNone/>
              <a:tabLst>
                <a:tab pos="6848475" algn="l"/>
              </a:tabLst>
            </a:pPr>
            <a:r>
              <a:rPr lang="en-US" sz="1800" b="1" dirty="0"/>
              <a:t>Mechanical</a:t>
            </a:r>
          </a:p>
          <a:p>
            <a:pPr>
              <a:tabLst>
                <a:tab pos="6848475" algn="l"/>
              </a:tabLst>
            </a:pPr>
            <a:r>
              <a:rPr lang="en-US" sz="1800" dirty="0"/>
              <a:t>Necessary support from government &amp; policy makers is lacking	29%</a:t>
            </a:r>
          </a:p>
          <a:p>
            <a:pPr lvl="0">
              <a:tabLst>
                <a:tab pos="6848475" algn="l"/>
              </a:tabLst>
            </a:pPr>
            <a:r>
              <a:rPr lang="en-US" sz="1800" dirty="0"/>
              <a:t>Necessary technologies have not yet been developed	14%</a:t>
            </a:r>
          </a:p>
          <a:p>
            <a:pPr>
              <a:tabLst>
                <a:tab pos="6848475" algn="l"/>
              </a:tabLst>
            </a:pPr>
            <a:endParaRPr lang="en-US" sz="900" dirty="0"/>
          </a:p>
          <a:p>
            <a:pPr marL="0" lvl="0" indent="0">
              <a:buNone/>
              <a:tabLst>
                <a:tab pos="6848475" algn="l"/>
              </a:tabLst>
            </a:pPr>
            <a:r>
              <a:rPr lang="en-US" sz="1800" b="1" dirty="0"/>
              <a:t>All others</a:t>
            </a:r>
            <a:endParaRPr lang="en-US" sz="1800" dirty="0"/>
          </a:p>
          <a:p>
            <a:pPr>
              <a:tabLst>
                <a:tab pos="6848475" algn="l"/>
              </a:tabLst>
            </a:pPr>
            <a:r>
              <a:rPr lang="en-US" sz="1800" dirty="0"/>
              <a:t>Necessary support from government &amp; policy makers is lacking	30%</a:t>
            </a:r>
          </a:p>
          <a:p>
            <a:pPr lvl="0">
              <a:tabLst>
                <a:tab pos="6848475" algn="l"/>
              </a:tabLst>
            </a:pPr>
            <a:r>
              <a:rPr lang="en-US" sz="1800" dirty="0"/>
              <a:t>Lack of interdisciplinary collaboration &amp; international cooperation	13%</a:t>
            </a:r>
          </a:p>
          <a:p>
            <a:pPr marL="902494" indent="-564356" defTabSz="360760">
              <a:buFont typeface="+mj-lt"/>
              <a:buAutoNum type="arabicPeriod" startAt="11"/>
              <a:tabLst>
                <a:tab pos="5828110" algn="l"/>
              </a:tabLs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64633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DC8C6-1CDB-4FFF-9E60-DD54ED33A56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42581" y="3165131"/>
            <a:ext cx="7510914" cy="173124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1800" dirty="0" err="1">
                <a:solidFill>
                  <a:schemeClr val="accent1"/>
                </a:solidFill>
              </a:rPr>
              <a:t>DiscoverE</a:t>
            </a:r>
            <a:r>
              <a:rPr lang="en-US" sz="1800" dirty="0">
                <a:solidFill>
                  <a:schemeClr val="accent1"/>
                </a:solidFill>
              </a:rPr>
              <a:t> launched Global Day of the Engineer in 2016 and completed the first-ever global survey in 2019. For 2020, </a:t>
            </a:r>
            <a:r>
              <a:rPr lang="en-US" sz="1800" dirty="0" err="1">
                <a:solidFill>
                  <a:schemeClr val="accent1"/>
                </a:solidFill>
              </a:rPr>
              <a:t>DiscoverE</a:t>
            </a:r>
            <a:r>
              <a:rPr lang="en-US" sz="1800" dirty="0">
                <a:solidFill>
                  <a:schemeClr val="accent1"/>
                </a:solidFill>
              </a:rPr>
              <a:t> joined forces with WFEO and UNESCO to coordinate World Engineering Day for Sustainable Development. As part of this celebration, we launched a second survey to explore the future of engineering, asking about daunting global challenges, our ability to solve these challenges and what factors might limit us. </a:t>
            </a:r>
          </a:p>
        </p:txBody>
      </p:sp>
      <p:pic>
        <p:nvPicPr>
          <p:cNvPr id="6" name="Picture Placeholder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DC913647-D888-9742-A3FE-A4A120AC7C5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6666" b="6666"/>
          <a:stretch>
            <a:fillRect/>
          </a:stretch>
        </p:blipFill>
        <p:spPr/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D5498D6-3598-4D49-94A0-5CEFE5BEAD99}"/>
              </a:ext>
            </a:extLst>
          </p:cNvPr>
          <p:cNvSpPr txBox="1"/>
          <p:nvPr/>
        </p:nvSpPr>
        <p:spPr>
          <a:xfrm>
            <a:off x="1738773" y="2445552"/>
            <a:ext cx="5251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The 2</a:t>
            </a:r>
            <a:r>
              <a:rPr lang="en-US" sz="3200" b="1" baseline="30000" dirty="0">
                <a:solidFill>
                  <a:schemeClr val="accent1"/>
                </a:solidFill>
              </a:rPr>
              <a:t>nd</a:t>
            </a:r>
            <a:r>
              <a:rPr lang="en-US" sz="3200" b="1" dirty="0">
                <a:solidFill>
                  <a:schemeClr val="accent1"/>
                </a:solidFill>
              </a:rPr>
              <a:t> Annual Global Survey</a:t>
            </a:r>
          </a:p>
        </p:txBody>
      </p:sp>
    </p:spTree>
    <p:extLst>
      <p:ext uri="{BB962C8B-B14F-4D97-AF65-F5344CB8AC3E}">
        <p14:creationId xmlns:p14="http://schemas.microsoft.com/office/powerpoint/2010/main" val="3691168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36" y="262219"/>
            <a:ext cx="6119713" cy="637622"/>
          </a:xfrm>
        </p:spPr>
        <p:txBody>
          <a:bodyPr/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By Respondent’s Country: 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Top Two Limiting Factors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CDC8C6-1CDB-4FFF-9E60-DD54ED33A56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F0A0142-588B-0743-B7EE-D209342983D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2636" y="1173685"/>
            <a:ext cx="8151866" cy="3587912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6848475" algn="l"/>
              </a:tabLst>
            </a:pPr>
            <a:r>
              <a:rPr lang="en-US" sz="1800" b="1" dirty="0"/>
              <a:t>USA</a:t>
            </a:r>
          </a:p>
          <a:p>
            <a:pPr>
              <a:tabLst>
                <a:tab pos="6848475" algn="l"/>
              </a:tabLst>
            </a:pPr>
            <a:r>
              <a:rPr lang="en-US" sz="1800" dirty="0"/>
              <a:t>Necessary support from government &amp; policy makers is lacking	34%</a:t>
            </a:r>
          </a:p>
          <a:p>
            <a:pPr lvl="0">
              <a:tabLst>
                <a:tab pos="6848475" algn="l"/>
              </a:tabLst>
            </a:pPr>
            <a:r>
              <a:rPr lang="en-US" sz="1800" dirty="0"/>
              <a:t>Lack of funding	12%</a:t>
            </a:r>
          </a:p>
          <a:p>
            <a:pPr lvl="0">
              <a:tabLst>
                <a:tab pos="6848475" algn="l"/>
              </a:tabLst>
            </a:pPr>
            <a:endParaRPr lang="en-US" sz="900" dirty="0"/>
          </a:p>
          <a:p>
            <a:pPr marL="0" lvl="0" indent="0">
              <a:buNone/>
              <a:tabLst>
                <a:tab pos="6848475" algn="l"/>
              </a:tabLst>
            </a:pPr>
            <a:r>
              <a:rPr lang="en-US" sz="1800" b="1" dirty="0"/>
              <a:t>China</a:t>
            </a:r>
          </a:p>
          <a:p>
            <a:pPr lvl="0">
              <a:tabLst>
                <a:tab pos="6848475" algn="l"/>
              </a:tabLst>
            </a:pPr>
            <a:r>
              <a:rPr lang="en-US" sz="1800" dirty="0"/>
              <a:t>Necessary technologies have not yet been developed	21%</a:t>
            </a:r>
          </a:p>
          <a:p>
            <a:pPr lvl="0">
              <a:tabLst>
                <a:tab pos="6848475" algn="l"/>
              </a:tabLst>
            </a:pPr>
            <a:r>
              <a:rPr lang="en-US" sz="1800" dirty="0"/>
              <a:t>Necessary support from government &amp; policy makers is lacking	16%</a:t>
            </a:r>
          </a:p>
          <a:p>
            <a:pPr>
              <a:tabLst>
                <a:tab pos="6848475" algn="l"/>
              </a:tabLst>
            </a:pPr>
            <a:endParaRPr lang="en-US" sz="900" dirty="0"/>
          </a:p>
          <a:p>
            <a:pPr marL="0" lvl="0" indent="0">
              <a:buNone/>
              <a:tabLst>
                <a:tab pos="6848475" algn="l"/>
              </a:tabLst>
            </a:pPr>
            <a:r>
              <a:rPr lang="en-US" sz="1800" b="1" dirty="0"/>
              <a:t>Europe</a:t>
            </a:r>
            <a:endParaRPr lang="en-US" sz="1800" dirty="0"/>
          </a:p>
          <a:p>
            <a:pPr>
              <a:tabLst>
                <a:tab pos="6848475" algn="l"/>
              </a:tabLst>
            </a:pPr>
            <a:r>
              <a:rPr lang="en-US" sz="1800" dirty="0"/>
              <a:t>Necessary support from government &amp; policy makers is lacking	34%</a:t>
            </a:r>
          </a:p>
          <a:p>
            <a:pPr lvl="0">
              <a:tabLst>
                <a:tab pos="6848475" algn="l"/>
              </a:tabLst>
            </a:pPr>
            <a:r>
              <a:rPr lang="en-US" sz="1800" dirty="0"/>
              <a:t>Lack of interdisciplinary collaboration &amp; international cooperation	15%</a:t>
            </a:r>
          </a:p>
          <a:p>
            <a:pPr marL="902494" indent="-564356" defTabSz="360760">
              <a:buFont typeface="+mj-lt"/>
              <a:buAutoNum type="arabicPeriod" startAt="11"/>
              <a:tabLst>
                <a:tab pos="5828110" algn="l"/>
              </a:tabLs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47230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CDC8C6-1CDB-4FFF-9E60-DD54ED33A56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F0A0142-588B-0743-B7EE-D209342983D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2636" y="1433436"/>
            <a:ext cx="8151866" cy="3710063"/>
          </a:xfrm>
        </p:spPr>
        <p:txBody>
          <a:bodyPr>
            <a:noAutofit/>
          </a:bodyPr>
          <a:lstStyle/>
          <a:p>
            <a:pPr marL="0" lvl="0" indent="0">
              <a:buNone/>
              <a:tabLst>
                <a:tab pos="6848475" algn="l"/>
              </a:tabLst>
            </a:pPr>
            <a:r>
              <a:rPr lang="en-US" sz="1600" b="1" dirty="0"/>
              <a:t>Iraq</a:t>
            </a:r>
            <a:endParaRPr lang="en-US" sz="1600" dirty="0"/>
          </a:p>
          <a:p>
            <a:pPr>
              <a:tabLst>
                <a:tab pos="6848475" algn="l"/>
              </a:tabLst>
            </a:pPr>
            <a:r>
              <a:rPr lang="en-US" sz="1600" dirty="0"/>
              <a:t>Necessary support from government &amp; policy makers is lacking	45%</a:t>
            </a:r>
          </a:p>
          <a:p>
            <a:pPr lvl="0">
              <a:tabLst>
                <a:tab pos="6848475" algn="l"/>
              </a:tabLst>
            </a:pPr>
            <a:r>
              <a:rPr lang="en-US" sz="1600" dirty="0"/>
              <a:t>Not enough public support support for innovative engineering	10% </a:t>
            </a:r>
          </a:p>
          <a:p>
            <a:pPr lvl="0">
              <a:tabLst>
                <a:tab pos="6848475" algn="l"/>
              </a:tabLst>
            </a:pPr>
            <a:endParaRPr lang="en-US" sz="1600" b="1" dirty="0"/>
          </a:p>
          <a:p>
            <a:pPr marL="0" lvl="0" indent="0">
              <a:buNone/>
              <a:tabLst>
                <a:tab pos="6848475" algn="l"/>
              </a:tabLst>
            </a:pPr>
            <a:r>
              <a:rPr lang="en-US" sz="1600" b="1" dirty="0"/>
              <a:t>Kenya</a:t>
            </a:r>
          </a:p>
          <a:p>
            <a:pPr>
              <a:tabLst>
                <a:tab pos="6848475" algn="l"/>
              </a:tabLst>
            </a:pPr>
            <a:r>
              <a:rPr lang="en-US" sz="1600" dirty="0"/>
              <a:t>Necessary support from government &amp; policy makers is lacking	45%</a:t>
            </a:r>
          </a:p>
          <a:p>
            <a:pPr lvl="0">
              <a:tabLst>
                <a:tab pos="6848475" algn="l"/>
              </a:tabLst>
            </a:pPr>
            <a:r>
              <a:rPr lang="en-US" sz="1600" dirty="0"/>
              <a:t>Lack of Interdisciplinary collaboration &amp; international cooperation 	19%</a:t>
            </a:r>
          </a:p>
          <a:p>
            <a:pPr lvl="0">
              <a:tabLst>
                <a:tab pos="6848475" algn="l"/>
              </a:tabLst>
            </a:pPr>
            <a:endParaRPr lang="en-US" sz="800" dirty="0"/>
          </a:p>
          <a:p>
            <a:pPr marL="0" lvl="0" indent="0">
              <a:buNone/>
              <a:tabLst>
                <a:tab pos="6848475" algn="l"/>
              </a:tabLst>
            </a:pPr>
            <a:r>
              <a:rPr lang="en-US" sz="1600" b="1" dirty="0"/>
              <a:t>All Others</a:t>
            </a:r>
          </a:p>
          <a:p>
            <a:pPr lvl="0">
              <a:tabLst>
                <a:tab pos="6848475" algn="l"/>
              </a:tabLst>
            </a:pPr>
            <a:r>
              <a:rPr lang="en-US" sz="1600" dirty="0"/>
              <a:t>Necessary technologies have not yet been developed	36%</a:t>
            </a:r>
          </a:p>
          <a:p>
            <a:pPr lvl="0">
              <a:tabLst>
                <a:tab pos="6848475" algn="l"/>
              </a:tabLst>
            </a:pPr>
            <a:r>
              <a:rPr lang="en-US" sz="1600" dirty="0"/>
              <a:t>Lack of Interdisciplinary collaboration &amp; international cooperation 	15%</a:t>
            </a:r>
            <a:endParaRPr lang="en-US" sz="18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BF1582C-2629-1B40-AF20-EAEE93E36008}"/>
              </a:ext>
            </a:extLst>
          </p:cNvPr>
          <p:cNvSpPr txBox="1">
            <a:spLocks/>
          </p:cNvSpPr>
          <p:nvPr/>
        </p:nvSpPr>
        <p:spPr>
          <a:xfrm>
            <a:off x="582636" y="411197"/>
            <a:ext cx="6119713" cy="637622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00" b="1" kern="1200">
                <a:solidFill>
                  <a:schemeClr val="tx1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By Respondent’s Country: 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Top Two Limiting Factors</a:t>
            </a:r>
          </a:p>
        </p:txBody>
      </p:sp>
    </p:spTree>
    <p:extLst>
      <p:ext uri="{BB962C8B-B14F-4D97-AF65-F5344CB8AC3E}">
        <p14:creationId xmlns:p14="http://schemas.microsoft.com/office/powerpoint/2010/main" val="518552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36" y="263996"/>
            <a:ext cx="6119713" cy="637622"/>
          </a:xfrm>
        </p:spPr>
        <p:txBody>
          <a:bodyPr/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Shortage of Engineers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CDC8C6-1CDB-4FFF-9E60-DD54ED33A56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F0A0142-588B-0743-B7EE-D209342983D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2636" y="1174130"/>
            <a:ext cx="8151866" cy="3193154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6848475" algn="l"/>
              </a:tabLst>
            </a:pPr>
            <a:r>
              <a:rPr lang="en-US" sz="1800" b="1" dirty="0"/>
              <a:t>There is a current shortage of engineers</a:t>
            </a:r>
          </a:p>
          <a:p>
            <a:pPr>
              <a:tabLst>
                <a:tab pos="6848475" algn="l"/>
              </a:tabLst>
            </a:pPr>
            <a:r>
              <a:rPr lang="en-US" sz="1800" dirty="0"/>
              <a:t>Agree or strongly agree	51.7%</a:t>
            </a:r>
          </a:p>
          <a:p>
            <a:pPr>
              <a:tabLst>
                <a:tab pos="6848475" algn="l"/>
              </a:tabLst>
            </a:pPr>
            <a:r>
              <a:rPr lang="en-US" sz="1800" dirty="0"/>
              <a:t>Neutral	29.1%</a:t>
            </a:r>
          </a:p>
          <a:p>
            <a:pPr>
              <a:tabLst>
                <a:tab pos="6848475" algn="l"/>
              </a:tabLst>
            </a:pPr>
            <a:r>
              <a:rPr lang="en-US" sz="1800" dirty="0"/>
              <a:t>Disagree or strongly disagree	19.2%</a:t>
            </a:r>
            <a:endParaRPr lang="en-US" sz="900" dirty="0"/>
          </a:p>
          <a:p>
            <a:pPr marL="0" lvl="0" indent="0">
              <a:buNone/>
              <a:tabLst>
                <a:tab pos="6848475" algn="l"/>
              </a:tabLst>
            </a:pPr>
            <a:endParaRPr lang="en-US" sz="900" b="1" dirty="0"/>
          </a:p>
          <a:p>
            <a:pPr marL="0" lvl="0" indent="0">
              <a:buNone/>
              <a:tabLst>
                <a:tab pos="6848475" algn="l"/>
              </a:tabLst>
            </a:pPr>
            <a:r>
              <a:rPr lang="en-US" sz="1800" b="1" dirty="0"/>
              <a:t>There will be a shortage of engineers in the future</a:t>
            </a:r>
          </a:p>
          <a:p>
            <a:pPr>
              <a:tabLst>
                <a:tab pos="6848475" algn="l"/>
              </a:tabLst>
            </a:pPr>
            <a:r>
              <a:rPr lang="en-US" sz="1800" dirty="0"/>
              <a:t>Agree or strongly agree	54.3%</a:t>
            </a:r>
          </a:p>
          <a:p>
            <a:pPr>
              <a:tabLst>
                <a:tab pos="6848475" algn="l"/>
              </a:tabLst>
            </a:pPr>
            <a:r>
              <a:rPr lang="en-US" sz="1800" dirty="0"/>
              <a:t>Neutral	24.4%</a:t>
            </a:r>
          </a:p>
          <a:p>
            <a:pPr>
              <a:tabLst>
                <a:tab pos="6848475" algn="l"/>
              </a:tabLst>
            </a:pPr>
            <a:r>
              <a:rPr lang="en-US" sz="1800" dirty="0"/>
              <a:t>Disagree or strongly disagree	21.3%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1653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35" y="317231"/>
            <a:ext cx="6119713" cy="637622"/>
          </a:xfrm>
        </p:spPr>
        <p:txBody>
          <a:bodyPr/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By Respondent’s Country: 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Shortage of Engineers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CDC8C6-1CDB-4FFF-9E60-DD54ED33A56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F0A0142-588B-0743-B7EE-D209342983D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2636" y="1284580"/>
            <a:ext cx="3989364" cy="333049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6848475" algn="l"/>
              </a:tabLst>
            </a:pPr>
            <a:r>
              <a:rPr lang="en-US" sz="2000" b="1" dirty="0"/>
              <a:t>There is a current shortage of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6848475" algn="l"/>
              </a:tabLst>
            </a:pPr>
            <a:r>
              <a:rPr lang="en-US" sz="2000" b="1" dirty="0"/>
              <a:t>engineers*  </a:t>
            </a:r>
          </a:p>
          <a:p>
            <a:pPr marL="0" indent="0">
              <a:buNone/>
              <a:tabLst>
                <a:tab pos="6848475" algn="l"/>
              </a:tabLst>
            </a:pPr>
            <a:endParaRPr lang="en-US" sz="900" b="1" dirty="0"/>
          </a:p>
          <a:p>
            <a:pPr>
              <a:tabLst>
                <a:tab pos="1768475" algn="l"/>
              </a:tabLst>
            </a:pPr>
            <a:r>
              <a:rPr lang="en-US" sz="2000" dirty="0"/>
              <a:t>USA	3.60  </a:t>
            </a:r>
          </a:p>
          <a:p>
            <a:pPr>
              <a:tabLst>
                <a:tab pos="1768475" algn="l"/>
              </a:tabLst>
            </a:pPr>
            <a:r>
              <a:rPr lang="en-US" sz="2000" dirty="0"/>
              <a:t>China	3.44  </a:t>
            </a:r>
          </a:p>
          <a:p>
            <a:pPr>
              <a:tabLst>
                <a:tab pos="1768475" algn="l"/>
              </a:tabLst>
            </a:pPr>
            <a:r>
              <a:rPr lang="en-US" sz="2000" dirty="0"/>
              <a:t>Europe	3.50</a:t>
            </a:r>
          </a:p>
          <a:p>
            <a:pPr>
              <a:tabLst>
                <a:tab pos="1768475" algn="l"/>
              </a:tabLst>
            </a:pPr>
            <a:r>
              <a:rPr lang="en-US" sz="2000" dirty="0"/>
              <a:t>Kenya	3.38  </a:t>
            </a:r>
          </a:p>
          <a:p>
            <a:pPr>
              <a:tabLst>
                <a:tab pos="1768475" algn="l"/>
              </a:tabLst>
            </a:pPr>
            <a:r>
              <a:rPr lang="en-US" sz="2000" dirty="0"/>
              <a:t>Iraq	2.50  </a:t>
            </a:r>
          </a:p>
          <a:p>
            <a:pPr>
              <a:tabLst>
                <a:tab pos="1768475" algn="l"/>
              </a:tabLst>
            </a:pPr>
            <a:r>
              <a:rPr lang="en-US" sz="2000" dirty="0"/>
              <a:t>All others	3.10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1BF73C-C169-D441-95D2-EFB242034504}"/>
              </a:ext>
            </a:extLst>
          </p:cNvPr>
          <p:cNvSpPr/>
          <p:nvPr/>
        </p:nvSpPr>
        <p:spPr>
          <a:xfrm>
            <a:off x="4879868" y="1272623"/>
            <a:ext cx="4264131" cy="3404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6848475" algn="l"/>
              </a:tabLst>
            </a:pPr>
            <a:r>
              <a:rPr lang="en-US" sz="2000" b="1" dirty="0"/>
              <a:t>There will be a shortage of </a:t>
            </a:r>
          </a:p>
          <a:p>
            <a:pPr lvl="0">
              <a:tabLst>
                <a:tab pos="6848475" algn="l"/>
              </a:tabLst>
            </a:pPr>
            <a:r>
              <a:rPr lang="en-US" sz="2000" b="1" dirty="0"/>
              <a:t>engineers in the future* </a:t>
            </a:r>
          </a:p>
          <a:p>
            <a:pPr lvl="0">
              <a:lnSpc>
                <a:spcPct val="90000"/>
              </a:lnSpc>
              <a:spcBef>
                <a:spcPts val="900"/>
              </a:spcBef>
              <a:tabLst>
                <a:tab pos="6848475" algn="l"/>
              </a:tabLst>
            </a:pPr>
            <a:endParaRPr lang="en-US" sz="800" b="1" dirty="0"/>
          </a:p>
          <a:p>
            <a:pPr marL="342900" indent="-342900">
              <a:lnSpc>
                <a:spcPct val="9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1879600" algn="l"/>
                <a:tab pos="6848475" algn="l"/>
              </a:tabLst>
            </a:pPr>
            <a:r>
              <a:rPr lang="en-US" sz="2000" dirty="0"/>
              <a:t>USA	3.67  </a:t>
            </a:r>
          </a:p>
          <a:p>
            <a:pPr marL="342900" indent="-342900">
              <a:lnSpc>
                <a:spcPct val="9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1879600" algn="l"/>
                <a:tab pos="6848475" algn="l"/>
              </a:tabLst>
            </a:pPr>
            <a:r>
              <a:rPr lang="en-US" sz="2000" dirty="0"/>
              <a:t>China	3.42  </a:t>
            </a:r>
          </a:p>
          <a:p>
            <a:pPr marL="342900" indent="-342900">
              <a:lnSpc>
                <a:spcPct val="9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1879600" algn="l"/>
                <a:tab pos="6848475" algn="l"/>
              </a:tabLst>
            </a:pPr>
            <a:r>
              <a:rPr lang="en-US" sz="2000" dirty="0"/>
              <a:t>Europe	3.70</a:t>
            </a:r>
          </a:p>
          <a:p>
            <a:pPr marL="342900" indent="-342900">
              <a:lnSpc>
                <a:spcPct val="9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1879600" algn="l"/>
                <a:tab pos="6848475" algn="l"/>
              </a:tabLst>
            </a:pPr>
            <a:r>
              <a:rPr lang="en-US" sz="2000" dirty="0"/>
              <a:t>Kenya	3.29  </a:t>
            </a:r>
          </a:p>
          <a:p>
            <a:pPr marL="342900" indent="-342900">
              <a:lnSpc>
                <a:spcPct val="9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1879600" algn="l"/>
                <a:tab pos="6848475" algn="l"/>
              </a:tabLst>
            </a:pPr>
            <a:r>
              <a:rPr lang="en-US" sz="2000" dirty="0"/>
              <a:t>Iraq	2.51  </a:t>
            </a:r>
          </a:p>
          <a:p>
            <a:pPr marL="342900" indent="-342900">
              <a:lnSpc>
                <a:spcPct val="9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1879600" algn="l"/>
                <a:tab pos="6848475" algn="l"/>
              </a:tabLst>
            </a:pPr>
            <a:r>
              <a:rPr lang="en-US" sz="2000" dirty="0"/>
              <a:t>All others 	3.16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57C151-0BDC-FA44-8ECE-895D5F18FCD3}"/>
              </a:ext>
            </a:extLst>
          </p:cNvPr>
          <p:cNvSpPr txBox="1"/>
          <p:nvPr/>
        </p:nvSpPr>
        <p:spPr>
          <a:xfrm>
            <a:off x="582635" y="4672380"/>
            <a:ext cx="7670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r>
              <a:rPr lang="en-US" i="1" dirty="0"/>
              <a:t>Answers on a 5-point scale, with 1 being strongly disagree, 3 being agree and 5 being strongly agree. </a:t>
            </a:r>
          </a:p>
        </p:txBody>
      </p:sp>
    </p:spTree>
    <p:extLst>
      <p:ext uri="{BB962C8B-B14F-4D97-AF65-F5344CB8AC3E}">
        <p14:creationId xmlns:p14="http://schemas.microsoft.com/office/powerpoint/2010/main" val="36656314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903" y="433605"/>
            <a:ext cx="6119713" cy="637622"/>
          </a:xfrm>
        </p:spPr>
        <p:txBody>
          <a:bodyPr/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By Respondent’s Job Title: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Shortage of Engineers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CDC8C6-1CDB-4FFF-9E60-DD54ED33A56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F0A0142-588B-0743-B7EE-D209342983D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2636" y="1284580"/>
            <a:ext cx="3989364" cy="333049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  <a:tabLst>
                <a:tab pos="6848475" algn="l"/>
              </a:tabLst>
            </a:pPr>
            <a:r>
              <a:rPr lang="en-US" sz="2000" b="1" dirty="0"/>
              <a:t>There is a current shortage of </a:t>
            </a:r>
          </a:p>
          <a:p>
            <a:pPr marL="0" indent="0">
              <a:spcBef>
                <a:spcPts val="0"/>
              </a:spcBef>
              <a:buNone/>
              <a:tabLst>
                <a:tab pos="6848475" algn="l"/>
              </a:tabLst>
            </a:pPr>
            <a:r>
              <a:rPr lang="en-US" sz="2000" b="1" dirty="0"/>
              <a:t>engineers*  </a:t>
            </a:r>
          </a:p>
          <a:p>
            <a:pPr marL="0" indent="0">
              <a:buNone/>
              <a:tabLst>
                <a:tab pos="6848475" algn="l"/>
              </a:tabLst>
            </a:pPr>
            <a:endParaRPr lang="en-US" sz="900" b="1" dirty="0"/>
          </a:p>
          <a:p>
            <a:pPr>
              <a:tabLst>
                <a:tab pos="1768475" algn="l"/>
              </a:tabLst>
            </a:pPr>
            <a:r>
              <a:rPr lang="en-US" sz="2000" dirty="0"/>
              <a:t>Engineers	3.38  </a:t>
            </a:r>
          </a:p>
          <a:p>
            <a:pPr>
              <a:tabLst>
                <a:tab pos="1768475" algn="l"/>
              </a:tabLst>
            </a:pPr>
            <a:r>
              <a:rPr lang="en-US" sz="2000" dirty="0"/>
              <a:t>Technologists	3.61  </a:t>
            </a:r>
          </a:p>
          <a:p>
            <a:pPr>
              <a:tabLst>
                <a:tab pos="1768475" algn="l"/>
              </a:tabLst>
            </a:pPr>
            <a:r>
              <a:rPr lang="en-US" sz="2000" dirty="0"/>
              <a:t>Technicians	3.48</a:t>
            </a:r>
          </a:p>
          <a:p>
            <a:pPr>
              <a:tabLst>
                <a:tab pos="1768475" algn="l"/>
              </a:tabLst>
            </a:pPr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1BF73C-C169-D441-95D2-EFB242034504}"/>
              </a:ext>
            </a:extLst>
          </p:cNvPr>
          <p:cNvSpPr/>
          <p:nvPr/>
        </p:nvSpPr>
        <p:spPr>
          <a:xfrm>
            <a:off x="4879869" y="1272623"/>
            <a:ext cx="3681495" cy="2534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tabLst>
                <a:tab pos="6848475" algn="l"/>
              </a:tabLst>
            </a:pPr>
            <a:r>
              <a:rPr lang="en-US" sz="2000" b="1" dirty="0"/>
              <a:t>There will be a shortage of </a:t>
            </a:r>
          </a:p>
          <a:p>
            <a:pPr lvl="0">
              <a:lnSpc>
                <a:spcPct val="90000"/>
              </a:lnSpc>
              <a:tabLst>
                <a:tab pos="6848475" algn="l"/>
              </a:tabLst>
            </a:pPr>
            <a:r>
              <a:rPr lang="en-US" sz="2000" b="1" dirty="0"/>
              <a:t>engineers in the future* </a:t>
            </a:r>
          </a:p>
          <a:p>
            <a:pPr lvl="0">
              <a:lnSpc>
                <a:spcPct val="90000"/>
              </a:lnSpc>
              <a:spcBef>
                <a:spcPts val="900"/>
              </a:spcBef>
              <a:tabLst>
                <a:tab pos="6848475" algn="l"/>
              </a:tabLst>
            </a:pPr>
            <a:endParaRPr lang="en-US" sz="800" b="1" dirty="0"/>
          </a:p>
          <a:p>
            <a:pPr marL="342900" indent="-342900"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160588" algn="l"/>
              </a:tabLst>
            </a:pPr>
            <a:r>
              <a:rPr lang="en-US" sz="2000" dirty="0"/>
              <a:t>Engineers	3.42  </a:t>
            </a:r>
          </a:p>
          <a:p>
            <a:pPr marL="342900" indent="-342900"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160588" algn="l"/>
              </a:tabLst>
            </a:pPr>
            <a:r>
              <a:rPr lang="en-US" sz="2000" dirty="0"/>
              <a:t>Technologists	3.65  </a:t>
            </a:r>
          </a:p>
          <a:p>
            <a:pPr marL="342900" indent="-342900"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160588" algn="l"/>
              </a:tabLst>
            </a:pPr>
            <a:r>
              <a:rPr lang="en-US" sz="2000" dirty="0"/>
              <a:t>Technicians	3.45  </a:t>
            </a:r>
          </a:p>
          <a:p>
            <a:pPr>
              <a:lnSpc>
                <a:spcPct val="90000"/>
              </a:lnSpc>
              <a:spcBef>
                <a:spcPts val="900"/>
              </a:spcBef>
              <a:buClr>
                <a:schemeClr val="accent2"/>
              </a:buClr>
              <a:tabLst>
                <a:tab pos="1822450" algn="l"/>
                <a:tab pos="6848475" algn="l"/>
              </a:tabLst>
            </a:pP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3A6EDF-55D4-F144-96DA-AD2A87D7F910}"/>
              </a:ext>
            </a:extLst>
          </p:cNvPr>
          <p:cNvSpPr txBox="1"/>
          <p:nvPr/>
        </p:nvSpPr>
        <p:spPr>
          <a:xfrm>
            <a:off x="427891" y="4615076"/>
            <a:ext cx="7670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r>
              <a:rPr lang="en-US" i="1" dirty="0"/>
              <a:t>Answers on a 5-point scale, with 1 being strongly disagree, 3 being agree and 5 being strongly agree. </a:t>
            </a:r>
          </a:p>
        </p:txBody>
      </p:sp>
    </p:spTree>
    <p:extLst>
      <p:ext uri="{BB962C8B-B14F-4D97-AF65-F5344CB8AC3E}">
        <p14:creationId xmlns:p14="http://schemas.microsoft.com/office/powerpoint/2010/main" val="15545334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35" y="454586"/>
            <a:ext cx="5572504" cy="637622"/>
          </a:xfrm>
        </p:spPr>
        <p:txBody>
          <a:bodyPr/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By Discipline: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Shortage of Engineers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CDC8C6-1CDB-4FFF-9E60-DD54ED33A56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F0A0142-588B-0743-B7EE-D209342983D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2636" y="1256444"/>
            <a:ext cx="3989364" cy="3330496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6848475" algn="l"/>
              </a:tabLst>
            </a:pPr>
            <a:r>
              <a:rPr lang="en-US" sz="2000" b="1" dirty="0"/>
              <a:t>There is a current shortage of </a:t>
            </a:r>
          </a:p>
          <a:p>
            <a:pPr marL="0" indent="0">
              <a:buNone/>
              <a:tabLst>
                <a:tab pos="6848475" algn="l"/>
              </a:tabLst>
            </a:pPr>
            <a:r>
              <a:rPr lang="en-US" sz="2000" b="1" dirty="0"/>
              <a:t>Engineers*  </a:t>
            </a:r>
          </a:p>
          <a:p>
            <a:pPr marL="0" indent="0">
              <a:buNone/>
              <a:tabLst>
                <a:tab pos="6848475" algn="l"/>
              </a:tabLst>
            </a:pPr>
            <a:endParaRPr lang="en-US" sz="900" b="1" dirty="0"/>
          </a:p>
          <a:p>
            <a:pPr marL="342900" indent="-342900">
              <a:buFont typeface="Arial" panose="020B0604020202020204" pitchFamily="34" charset="0"/>
              <a:buChar char="•"/>
              <a:tabLst>
                <a:tab pos="1768475" algn="l"/>
              </a:tabLst>
            </a:pPr>
            <a:r>
              <a:rPr lang="en-US" sz="2000" dirty="0"/>
              <a:t>Aviation	3.72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1768475" algn="l"/>
              </a:tabLst>
            </a:pPr>
            <a:r>
              <a:rPr lang="en-US" sz="2000" dirty="0"/>
              <a:t>Civil	3.10  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1768475" algn="l"/>
              </a:tabLst>
            </a:pPr>
            <a:r>
              <a:rPr lang="en-US" sz="2000" dirty="0"/>
              <a:t>Computer	3.51 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1768475" algn="l"/>
              </a:tabLst>
            </a:pPr>
            <a:r>
              <a:rPr lang="en-US" sz="2000" dirty="0"/>
              <a:t>Electrical	3.40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1768475" algn="l"/>
              </a:tabLst>
            </a:pPr>
            <a:r>
              <a:rPr lang="en-US" sz="2000" dirty="0"/>
              <a:t>Mechanical	3.22  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1768475" algn="l"/>
              </a:tabLst>
            </a:pPr>
            <a:r>
              <a:rPr lang="en-US" sz="2000" dirty="0"/>
              <a:t>All others	3.44</a:t>
            </a:r>
            <a:endParaRPr lang="en-US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1BF73C-C169-D441-95D2-EFB242034504}"/>
              </a:ext>
            </a:extLst>
          </p:cNvPr>
          <p:cNvSpPr/>
          <p:nvPr/>
        </p:nvSpPr>
        <p:spPr>
          <a:xfrm>
            <a:off x="4879869" y="1188215"/>
            <a:ext cx="3681495" cy="3527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900"/>
              </a:spcBef>
              <a:tabLst>
                <a:tab pos="6848475" algn="l"/>
              </a:tabLst>
            </a:pPr>
            <a:r>
              <a:rPr lang="en-US" sz="2000" b="1" dirty="0"/>
              <a:t>There will be a shortage of </a:t>
            </a:r>
          </a:p>
          <a:p>
            <a:pPr lvl="0">
              <a:lnSpc>
                <a:spcPct val="90000"/>
              </a:lnSpc>
              <a:spcBef>
                <a:spcPts val="900"/>
              </a:spcBef>
              <a:tabLst>
                <a:tab pos="6848475" algn="l"/>
              </a:tabLst>
            </a:pPr>
            <a:r>
              <a:rPr lang="en-US" sz="2000" b="1" dirty="0"/>
              <a:t>engineers in the future* </a:t>
            </a:r>
          </a:p>
          <a:p>
            <a:pPr lvl="0">
              <a:lnSpc>
                <a:spcPct val="90000"/>
              </a:lnSpc>
              <a:spcBef>
                <a:spcPts val="900"/>
              </a:spcBef>
              <a:tabLst>
                <a:tab pos="6848475" algn="l"/>
              </a:tabLst>
            </a:pPr>
            <a:endParaRPr lang="en-US" sz="800" b="1" dirty="0"/>
          </a:p>
          <a:p>
            <a:pPr marL="342900" indent="-342900"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1768475" algn="l"/>
              </a:tabLst>
            </a:pPr>
            <a:r>
              <a:rPr lang="en-US" sz="2000" dirty="0"/>
              <a:t>Aviation	3.82</a:t>
            </a:r>
          </a:p>
          <a:p>
            <a:pPr marL="342900" indent="-342900"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1768475" algn="l"/>
              </a:tabLst>
            </a:pPr>
            <a:r>
              <a:rPr lang="en-US" sz="2000" dirty="0"/>
              <a:t>Civil	3.15 </a:t>
            </a:r>
          </a:p>
          <a:p>
            <a:pPr marL="342900" indent="-342900"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1768475" algn="l"/>
              </a:tabLst>
            </a:pPr>
            <a:r>
              <a:rPr lang="en-US" sz="2000" dirty="0"/>
              <a:t>Computer	3.49 </a:t>
            </a:r>
          </a:p>
          <a:p>
            <a:pPr marL="342900" indent="-342900"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1768475" algn="l"/>
              </a:tabLst>
            </a:pPr>
            <a:r>
              <a:rPr lang="en-US" sz="2000" dirty="0"/>
              <a:t>Electrical	3.42</a:t>
            </a:r>
          </a:p>
          <a:p>
            <a:pPr marL="342900" indent="-342900"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1768475" algn="l"/>
              </a:tabLst>
            </a:pPr>
            <a:r>
              <a:rPr lang="en-US" sz="2000" dirty="0"/>
              <a:t>Mechanical	3.30 </a:t>
            </a:r>
          </a:p>
          <a:p>
            <a:pPr marL="342900" indent="-342900"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1768475" algn="l"/>
              </a:tabLst>
            </a:pPr>
            <a:r>
              <a:rPr lang="en-US" sz="2000" dirty="0"/>
              <a:t>All others	3.48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E2B93D-1E8F-0E46-AF21-3C3D876F23CD}"/>
              </a:ext>
            </a:extLst>
          </p:cNvPr>
          <p:cNvSpPr txBox="1"/>
          <p:nvPr/>
        </p:nvSpPr>
        <p:spPr>
          <a:xfrm>
            <a:off x="428701" y="4716845"/>
            <a:ext cx="7670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r>
              <a:rPr lang="en-US" i="1" dirty="0"/>
              <a:t>Answers on a 5-point scale, with 1 being strongly disagree, 3 being agree and 5 being strongly agree. </a:t>
            </a:r>
          </a:p>
        </p:txBody>
      </p:sp>
    </p:spTree>
    <p:extLst>
      <p:ext uri="{BB962C8B-B14F-4D97-AF65-F5344CB8AC3E}">
        <p14:creationId xmlns:p14="http://schemas.microsoft.com/office/powerpoint/2010/main" val="20152108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36" y="263996"/>
            <a:ext cx="6119713" cy="637622"/>
          </a:xfrm>
        </p:spPr>
        <p:txBody>
          <a:bodyPr/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Shortage of Technicians &amp; Technologists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CDC8C6-1CDB-4FFF-9E60-DD54ED33A56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F0A0142-588B-0743-B7EE-D209342983D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2636" y="1174130"/>
            <a:ext cx="8151866" cy="3193154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6848475" algn="l"/>
              </a:tabLst>
            </a:pPr>
            <a:r>
              <a:rPr lang="en-US" sz="1800" b="1" dirty="0"/>
              <a:t>There is a current shortage of technicians &amp; technologists</a:t>
            </a:r>
          </a:p>
          <a:p>
            <a:pPr>
              <a:tabLst>
                <a:tab pos="6848475" algn="l"/>
              </a:tabLst>
            </a:pPr>
            <a:r>
              <a:rPr lang="en-US" sz="1800" dirty="0"/>
              <a:t>Agree or strongly agree	60.3%</a:t>
            </a:r>
          </a:p>
          <a:p>
            <a:pPr>
              <a:tabLst>
                <a:tab pos="6848475" algn="l"/>
              </a:tabLst>
            </a:pPr>
            <a:r>
              <a:rPr lang="en-US" sz="1800" dirty="0"/>
              <a:t>Neutral	26.7%</a:t>
            </a:r>
          </a:p>
          <a:p>
            <a:pPr>
              <a:tabLst>
                <a:tab pos="6848475" algn="l"/>
              </a:tabLst>
            </a:pPr>
            <a:r>
              <a:rPr lang="en-US" sz="1800" dirty="0"/>
              <a:t>Disagree or strongly disagree	13.1%</a:t>
            </a:r>
            <a:endParaRPr lang="en-US" sz="900" dirty="0"/>
          </a:p>
          <a:p>
            <a:pPr marL="0" lvl="0" indent="0">
              <a:buNone/>
              <a:tabLst>
                <a:tab pos="6848475" algn="l"/>
              </a:tabLst>
            </a:pPr>
            <a:endParaRPr lang="en-US" sz="900" b="1" dirty="0"/>
          </a:p>
          <a:p>
            <a:pPr marL="0" lvl="0" indent="0">
              <a:buNone/>
              <a:tabLst>
                <a:tab pos="6848475" algn="l"/>
              </a:tabLst>
            </a:pPr>
            <a:r>
              <a:rPr lang="en-US" sz="1800" b="1" dirty="0"/>
              <a:t>There will be a shortage of engineers in the future</a:t>
            </a:r>
          </a:p>
          <a:p>
            <a:pPr>
              <a:tabLst>
                <a:tab pos="6848475" algn="l"/>
              </a:tabLst>
            </a:pPr>
            <a:r>
              <a:rPr lang="en-US" sz="1800" dirty="0"/>
              <a:t>Agree or strongly agree	58.0%</a:t>
            </a:r>
          </a:p>
          <a:p>
            <a:pPr>
              <a:tabLst>
                <a:tab pos="6848475" algn="l"/>
              </a:tabLst>
            </a:pPr>
            <a:r>
              <a:rPr lang="en-US" sz="1800" dirty="0"/>
              <a:t>Neutral	27.3%</a:t>
            </a:r>
          </a:p>
          <a:p>
            <a:pPr>
              <a:tabLst>
                <a:tab pos="6848475" algn="l"/>
              </a:tabLst>
            </a:pPr>
            <a:r>
              <a:rPr lang="en-US" sz="1800" dirty="0"/>
              <a:t>Disagree or strongly disagree	14.7%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160217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35" y="317231"/>
            <a:ext cx="5572504" cy="637622"/>
          </a:xfrm>
        </p:spPr>
        <p:txBody>
          <a:bodyPr/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By Respondent’s Country: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Shortage of Technicians &amp; Technologists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CDC8C6-1CDB-4FFF-9E60-DD54ED33A56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F0A0142-588B-0743-B7EE-D209342983D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2636" y="1284580"/>
            <a:ext cx="3989364" cy="333049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  <a:tabLst>
                <a:tab pos="6848475" algn="l"/>
              </a:tabLst>
            </a:pPr>
            <a:r>
              <a:rPr lang="en-US" sz="2000" b="1" dirty="0"/>
              <a:t>There is a current shortage of </a:t>
            </a:r>
          </a:p>
          <a:p>
            <a:pPr marL="0" indent="0">
              <a:spcBef>
                <a:spcPts val="0"/>
              </a:spcBef>
              <a:buNone/>
              <a:tabLst>
                <a:tab pos="6848475" algn="l"/>
              </a:tabLst>
            </a:pPr>
            <a:r>
              <a:rPr lang="en-US" sz="2000" b="1" dirty="0"/>
              <a:t>engineers*  </a:t>
            </a:r>
          </a:p>
          <a:p>
            <a:pPr marL="0" indent="0">
              <a:buNone/>
              <a:tabLst>
                <a:tab pos="6848475" algn="l"/>
              </a:tabLst>
            </a:pPr>
            <a:endParaRPr lang="en-US" sz="900" b="1" dirty="0"/>
          </a:p>
          <a:p>
            <a:pPr>
              <a:tabLst>
                <a:tab pos="1768475" algn="l"/>
              </a:tabLst>
            </a:pPr>
            <a:r>
              <a:rPr lang="en-US" sz="2000" dirty="0"/>
              <a:t>USA	3.67  </a:t>
            </a:r>
          </a:p>
          <a:p>
            <a:pPr>
              <a:tabLst>
                <a:tab pos="1768475" algn="l"/>
              </a:tabLst>
            </a:pPr>
            <a:r>
              <a:rPr lang="en-US" sz="2000" dirty="0"/>
              <a:t>China	3.77</a:t>
            </a:r>
          </a:p>
          <a:p>
            <a:pPr>
              <a:tabLst>
                <a:tab pos="1768475" algn="l"/>
              </a:tabLst>
            </a:pPr>
            <a:r>
              <a:rPr lang="en-US" sz="2000" dirty="0"/>
              <a:t>Europe	3.72 </a:t>
            </a:r>
          </a:p>
          <a:p>
            <a:pPr>
              <a:tabLst>
                <a:tab pos="1768475" algn="l"/>
              </a:tabLst>
            </a:pPr>
            <a:r>
              <a:rPr lang="en-US" sz="2000" dirty="0"/>
              <a:t>Kenya	3.48  </a:t>
            </a:r>
          </a:p>
          <a:p>
            <a:pPr>
              <a:tabLst>
                <a:tab pos="1768475" algn="l"/>
              </a:tabLst>
            </a:pPr>
            <a:r>
              <a:rPr lang="en-US" sz="2000" dirty="0"/>
              <a:t>Iraq	3.04  </a:t>
            </a:r>
          </a:p>
          <a:p>
            <a:pPr>
              <a:tabLst>
                <a:tab pos="1768475" algn="l"/>
              </a:tabLst>
            </a:pPr>
            <a:r>
              <a:rPr lang="en-US" sz="2000" dirty="0"/>
              <a:t>All others 	3.35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1BF73C-C169-D441-95D2-EFB242034504}"/>
              </a:ext>
            </a:extLst>
          </p:cNvPr>
          <p:cNvSpPr/>
          <p:nvPr/>
        </p:nvSpPr>
        <p:spPr>
          <a:xfrm>
            <a:off x="4879869" y="1272623"/>
            <a:ext cx="3681495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tabLst>
                <a:tab pos="6848475" algn="l"/>
              </a:tabLst>
            </a:pPr>
            <a:r>
              <a:rPr lang="en-US" sz="2000" b="1" dirty="0"/>
              <a:t>There will be a shortage of </a:t>
            </a:r>
          </a:p>
          <a:p>
            <a:pPr lvl="0">
              <a:lnSpc>
                <a:spcPct val="90000"/>
              </a:lnSpc>
              <a:tabLst>
                <a:tab pos="6848475" algn="l"/>
              </a:tabLst>
            </a:pPr>
            <a:r>
              <a:rPr lang="en-US" sz="2000" b="1" dirty="0"/>
              <a:t>engineers in the future* </a:t>
            </a:r>
          </a:p>
          <a:p>
            <a:pPr lvl="0">
              <a:lnSpc>
                <a:spcPct val="90000"/>
              </a:lnSpc>
              <a:spcBef>
                <a:spcPts val="900"/>
              </a:spcBef>
              <a:tabLst>
                <a:tab pos="6848475" algn="l"/>
              </a:tabLst>
            </a:pPr>
            <a:endParaRPr lang="en-US" sz="800" b="1" dirty="0"/>
          </a:p>
          <a:p>
            <a:pPr marL="342900" indent="-342900">
              <a:lnSpc>
                <a:spcPct val="9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1822450" algn="l"/>
                <a:tab pos="6848475" algn="l"/>
              </a:tabLst>
            </a:pPr>
            <a:r>
              <a:rPr lang="en-US" sz="2000" dirty="0"/>
              <a:t>USA	3.69  </a:t>
            </a:r>
          </a:p>
          <a:p>
            <a:pPr marL="342900" indent="-342900">
              <a:lnSpc>
                <a:spcPct val="9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1822450" algn="l"/>
                <a:tab pos="6848475" algn="l"/>
              </a:tabLst>
            </a:pPr>
            <a:r>
              <a:rPr lang="en-US" sz="2000" dirty="0"/>
              <a:t>China	3.67 </a:t>
            </a:r>
          </a:p>
          <a:p>
            <a:pPr marL="342900" indent="-342900">
              <a:lnSpc>
                <a:spcPct val="9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1822450" algn="l"/>
                <a:tab pos="6848475" algn="l"/>
              </a:tabLst>
            </a:pPr>
            <a:r>
              <a:rPr lang="en-US" sz="2000" dirty="0"/>
              <a:t>Europe	3.81 </a:t>
            </a:r>
          </a:p>
          <a:p>
            <a:pPr marL="342900" indent="-342900">
              <a:lnSpc>
                <a:spcPct val="9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1822450" algn="l"/>
                <a:tab pos="6848475" algn="l"/>
              </a:tabLst>
            </a:pPr>
            <a:r>
              <a:rPr lang="en-US" sz="2000" dirty="0"/>
              <a:t>Kenya	3.48  </a:t>
            </a:r>
          </a:p>
          <a:p>
            <a:pPr marL="342900" indent="-342900">
              <a:lnSpc>
                <a:spcPct val="9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1822450" algn="l"/>
                <a:tab pos="6848475" algn="l"/>
              </a:tabLst>
            </a:pPr>
            <a:r>
              <a:rPr lang="en-US" sz="2000" dirty="0"/>
              <a:t>Iraq	3.00  </a:t>
            </a:r>
          </a:p>
          <a:p>
            <a:pPr marL="342900" indent="-342900">
              <a:lnSpc>
                <a:spcPct val="9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1822450" algn="l"/>
                <a:tab pos="6848475" algn="l"/>
              </a:tabLst>
            </a:pPr>
            <a:r>
              <a:rPr lang="en-US" sz="2000" dirty="0"/>
              <a:t>All others	3.37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44B68A-6FF7-6446-BAA3-C5AC4DC04FA6}"/>
              </a:ext>
            </a:extLst>
          </p:cNvPr>
          <p:cNvSpPr txBox="1"/>
          <p:nvPr/>
        </p:nvSpPr>
        <p:spPr>
          <a:xfrm>
            <a:off x="582635" y="4672380"/>
            <a:ext cx="7670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r>
              <a:rPr lang="en-US" i="1" dirty="0"/>
              <a:t>Answers on a 5-point scale, with 1 being strongly disagree, 3 being agree and 5 being strongly agree. </a:t>
            </a:r>
          </a:p>
        </p:txBody>
      </p:sp>
    </p:spTree>
    <p:extLst>
      <p:ext uri="{BB962C8B-B14F-4D97-AF65-F5344CB8AC3E}">
        <p14:creationId xmlns:p14="http://schemas.microsoft.com/office/powerpoint/2010/main" val="7422108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35" y="354928"/>
            <a:ext cx="6119713" cy="976246"/>
          </a:xfrm>
        </p:spPr>
        <p:txBody>
          <a:bodyPr/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By Respondent’s Job Title: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Shortage of Shortage of Technicians &amp; Technologists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CDC8C6-1CDB-4FFF-9E60-DD54ED33A56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F0A0142-588B-0743-B7EE-D209342983D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2636" y="1614190"/>
            <a:ext cx="3989364" cy="292304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  <a:tabLst>
                <a:tab pos="6848475" algn="l"/>
              </a:tabLst>
            </a:pPr>
            <a:r>
              <a:rPr lang="en-US" sz="2000" b="1" dirty="0"/>
              <a:t>There is a current shortage of </a:t>
            </a:r>
          </a:p>
          <a:p>
            <a:pPr marL="0" indent="0">
              <a:spcBef>
                <a:spcPts val="0"/>
              </a:spcBef>
              <a:buNone/>
              <a:tabLst>
                <a:tab pos="6848475" algn="l"/>
              </a:tabLst>
            </a:pPr>
            <a:r>
              <a:rPr lang="en-US" sz="2000" b="1" dirty="0"/>
              <a:t>technicians and technologists*  </a:t>
            </a:r>
          </a:p>
          <a:p>
            <a:pPr marL="0" indent="0">
              <a:buNone/>
              <a:tabLst>
                <a:tab pos="6848475" algn="l"/>
              </a:tabLst>
            </a:pPr>
            <a:endParaRPr lang="en-US" sz="900" b="1" dirty="0"/>
          </a:p>
          <a:p>
            <a:pPr marL="0" indent="0">
              <a:buNone/>
              <a:tabLst>
                <a:tab pos="6848475" algn="l"/>
              </a:tabLst>
            </a:pPr>
            <a:endParaRPr lang="en-US" sz="900" b="1" dirty="0"/>
          </a:p>
          <a:p>
            <a:pPr>
              <a:tabLst>
                <a:tab pos="1768475" algn="l"/>
              </a:tabLst>
            </a:pPr>
            <a:r>
              <a:rPr lang="en-US" sz="2000" dirty="0"/>
              <a:t>Engineers	3.58  </a:t>
            </a:r>
          </a:p>
          <a:p>
            <a:pPr>
              <a:tabLst>
                <a:tab pos="1768475" algn="l"/>
              </a:tabLst>
            </a:pPr>
            <a:r>
              <a:rPr lang="en-US" sz="2000" dirty="0"/>
              <a:t>Technologists	3.89  </a:t>
            </a:r>
          </a:p>
          <a:p>
            <a:pPr>
              <a:tabLst>
                <a:tab pos="1768475" algn="l"/>
              </a:tabLst>
            </a:pPr>
            <a:r>
              <a:rPr lang="en-US" sz="2000" dirty="0"/>
              <a:t>Technicians	3.77</a:t>
            </a:r>
          </a:p>
          <a:p>
            <a:pPr>
              <a:tabLst>
                <a:tab pos="1768475" algn="l"/>
              </a:tabLst>
            </a:pPr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1BF73C-C169-D441-95D2-EFB242034504}"/>
              </a:ext>
            </a:extLst>
          </p:cNvPr>
          <p:cNvSpPr/>
          <p:nvPr/>
        </p:nvSpPr>
        <p:spPr>
          <a:xfrm>
            <a:off x="4879869" y="1517946"/>
            <a:ext cx="3681495" cy="3019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6848475" algn="l"/>
              </a:tabLst>
            </a:pPr>
            <a:r>
              <a:rPr lang="en-US" sz="2000" b="1" dirty="0"/>
              <a:t>There will be a shortage of </a:t>
            </a:r>
          </a:p>
          <a:p>
            <a:pPr lvl="0">
              <a:tabLst>
                <a:tab pos="6848475" algn="l"/>
              </a:tabLst>
            </a:pPr>
            <a:r>
              <a:rPr lang="en-US" sz="2000" b="1" dirty="0"/>
              <a:t>technicians and technologists in the future* </a:t>
            </a:r>
          </a:p>
          <a:p>
            <a:pPr lvl="0">
              <a:lnSpc>
                <a:spcPct val="90000"/>
              </a:lnSpc>
              <a:spcBef>
                <a:spcPts val="900"/>
              </a:spcBef>
              <a:tabLst>
                <a:tab pos="6848475" algn="l"/>
              </a:tabLst>
            </a:pPr>
            <a:endParaRPr lang="en-US" sz="800" b="1" dirty="0"/>
          </a:p>
          <a:p>
            <a:pPr marL="342900" indent="-342900"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160588" algn="l"/>
              </a:tabLst>
            </a:pPr>
            <a:r>
              <a:rPr lang="en-US" sz="2000" dirty="0"/>
              <a:t>Engineers	3.56  </a:t>
            </a:r>
          </a:p>
          <a:p>
            <a:pPr marL="342900" indent="-342900"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160588" algn="l"/>
              </a:tabLst>
            </a:pPr>
            <a:r>
              <a:rPr lang="en-US" sz="2000" dirty="0"/>
              <a:t>Technologists	3.87  </a:t>
            </a:r>
          </a:p>
          <a:p>
            <a:pPr marL="342900" indent="-342900"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160588" algn="l"/>
              </a:tabLst>
            </a:pPr>
            <a:r>
              <a:rPr lang="en-US" sz="2000" dirty="0"/>
              <a:t>Technicians	3.67  </a:t>
            </a:r>
          </a:p>
          <a:p>
            <a:pPr>
              <a:lnSpc>
                <a:spcPct val="90000"/>
              </a:lnSpc>
              <a:spcBef>
                <a:spcPts val="900"/>
              </a:spcBef>
              <a:buClr>
                <a:schemeClr val="accent2"/>
              </a:buClr>
              <a:tabLst>
                <a:tab pos="1822450" algn="l"/>
                <a:tab pos="6848475" algn="l"/>
              </a:tabLst>
            </a:pP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57C151-0BDC-FA44-8ECE-895D5F18FCD3}"/>
              </a:ext>
            </a:extLst>
          </p:cNvPr>
          <p:cNvSpPr txBox="1"/>
          <p:nvPr/>
        </p:nvSpPr>
        <p:spPr>
          <a:xfrm>
            <a:off x="582635" y="4636909"/>
            <a:ext cx="65824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r>
              <a:rPr lang="en-US" i="1" dirty="0"/>
              <a:t>Answers on a 5-point scale, with 1 being strongly disagree and 5 being strongly agree. </a:t>
            </a:r>
          </a:p>
        </p:txBody>
      </p:sp>
    </p:spTree>
    <p:extLst>
      <p:ext uri="{BB962C8B-B14F-4D97-AF65-F5344CB8AC3E}">
        <p14:creationId xmlns:p14="http://schemas.microsoft.com/office/powerpoint/2010/main" val="34565210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35" y="332458"/>
            <a:ext cx="5572504" cy="637622"/>
          </a:xfrm>
        </p:spPr>
        <p:txBody>
          <a:bodyPr/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By Respondent’s Discipline: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Shortage of Technicians and Technologists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CDC8C6-1CDB-4FFF-9E60-DD54ED33A56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F0A0142-588B-0743-B7EE-D209342983D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2635" y="1161735"/>
            <a:ext cx="3989364" cy="333049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  <a:tabLst>
                <a:tab pos="6848475" algn="l"/>
              </a:tabLst>
            </a:pPr>
            <a:r>
              <a:rPr lang="en-US" sz="2000" b="1" dirty="0"/>
              <a:t>There is a current shortage of </a:t>
            </a:r>
          </a:p>
          <a:p>
            <a:pPr marL="0" indent="0">
              <a:spcBef>
                <a:spcPts val="0"/>
              </a:spcBef>
              <a:buNone/>
              <a:tabLst>
                <a:tab pos="6848475" algn="l"/>
              </a:tabLst>
            </a:pPr>
            <a:r>
              <a:rPr lang="en-US" sz="2000" b="1" dirty="0"/>
              <a:t>technicians and technologists*  </a:t>
            </a:r>
          </a:p>
          <a:p>
            <a:pPr marL="0" indent="0">
              <a:spcBef>
                <a:spcPts val="0"/>
              </a:spcBef>
              <a:buNone/>
              <a:tabLst>
                <a:tab pos="6848475" algn="l"/>
              </a:tabLst>
            </a:pPr>
            <a:endParaRPr lang="en-US" sz="900" b="1" dirty="0"/>
          </a:p>
          <a:p>
            <a:pPr marL="0" indent="0">
              <a:spcBef>
                <a:spcPts val="0"/>
              </a:spcBef>
              <a:buNone/>
              <a:tabLst>
                <a:tab pos="6848475" algn="l"/>
              </a:tabLst>
            </a:pPr>
            <a:endParaRPr lang="en-US" sz="900" b="1" dirty="0"/>
          </a:p>
          <a:p>
            <a:pPr marL="0" indent="0">
              <a:spcBef>
                <a:spcPts val="0"/>
              </a:spcBef>
              <a:buNone/>
              <a:tabLst>
                <a:tab pos="6848475" algn="l"/>
              </a:tabLst>
            </a:pPr>
            <a:endParaRPr lang="en-US" sz="900" b="1" dirty="0"/>
          </a:p>
          <a:p>
            <a:pPr marL="0" indent="0">
              <a:spcBef>
                <a:spcPts val="0"/>
              </a:spcBef>
              <a:buNone/>
              <a:tabLst>
                <a:tab pos="6848475" algn="l"/>
              </a:tabLst>
            </a:pPr>
            <a:endParaRPr lang="en-US" sz="900" b="1" dirty="0"/>
          </a:p>
          <a:p>
            <a:pPr marL="342900" indent="-342900"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1768475" algn="l"/>
              </a:tabLst>
            </a:pPr>
            <a:r>
              <a:rPr lang="en-US" sz="2000" dirty="0"/>
              <a:t>Aviation	3.76</a:t>
            </a:r>
          </a:p>
          <a:p>
            <a:pPr marL="342900" indent="-342900"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1768475" algn="l"/>
              </a:tabLst>
            </a:pPr>
            <a:r>
              <a:rPr lang="en-US" sz="2000" dirty="0"/>
              <a:t>Civil	3.51  </a:t>
            </a:r>
          </a:p>
          <a:p>
            <a:pPr marL="342900" indent="-342900"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1768475" algn="l"/>
              </a:tabLst>
            </a:pPr>
            <a:r>
              <a:rPr lang="en-US" sz="2000" dirty="0"/>
              <a:t>Computer	3.59 </a:t>
            </a:r>
          </a:p>
          <a:p>
            <a:pPr marL="342900" indent="-342900"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1768475" algn="l"/>
              </a:tabLst>
            </a:pPr>
            <a:r>
              <a:rPr lang="en-US" sz="2000" dirty="0"/>
              <a:t>Electrical	3.62</a:t>
            </a:r>
          </a:p>
          <a:p>
            <a:pPr marL="342900" indent="-342900"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1768475" algn="l"/>
              </a:tabLst>
            </a:pPr>
            <a:r>
              <a:rPr lang="en-US" sz="2000" dirty="0"/>
              <a:t>Mechanical	3.57  </a:t>
            </a:r>
          </a:p>
          <a:p>
            <a:pPr marL="342900" indent="-342900"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1768475" algn="l"/>
              </a:tabLst>
            </a:pPr>
            <a:r>
              <a:rPr lang="en-US" sz="2000" dirty="0"/>
              <a:t>All others	3.67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1BF73C-C169-D441-95D2-EFB242034504}"/>
              </a:ext>
            </a:extLst>
          </p:cNvPr>
          <p:cNvSpPr/>
          <p:nvPr/>
        </p:nvSpPr>
        <p:spPr>
          <a:xfrm>
            <a:off x="4879869" y="1072568"/>
            <a:ext cx="3681495" cy="3691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6848475" algn="l"/>
              </a:tabLst>
            </a:pPr>
            <a:r>
              <a:rPr lang="en-US" sz="2000" b="1" dirty="0"/>
              <a:t>There will be a shortage of </a:t>
            </a:r>
          </a:p>
          <a:p>
            <a:pPr lvl="0">
              <a:tabLst>
                <a:tab pos="6848475" algn="l"/>
              </a:tabLst>
            </a:pPr>
            <a:r>
              <a:rPr lang="en-US" sz="2000" b="1" dirty="0"/>
              <a:t>technicians and technologists in the future* </a:t>
            </a:r>
          </a:p>
          <a:p>
            <a:pPr lvl="0">
              <a:lnSpc>
                <a:spcPct val="90000"/>
              </a:lnSpc>
              <a:spcBef>
                <a:spcPts val="900"/>
              </a:spcBef>
              <a:tabLst>
                <a:tab pos="6848475" algn="l"/>
              </a:tabLst>
            </a:pPr>
            <a:endParaRPr lang="en-US" sz="800" b="1" dirty="0"/>
          </a:p>
          <a:p>
            <a:pPr marL="342900" indent="-342900">
              <a:spcBef>
                <a:spcPts val="7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1768475" algn="l"/>
              </a:tabLst>
            </a:pPr>
            <a:r>
              <a:rPr lang="en-US" sz="2000" dirty="0"/>
              <a:t>Aviation	3.81</a:t>
            </a:r>
          </a:p>
          <a:p>
            <a:pPr marL="342900" indent="-342900">
              <a:spcBef>
                <a:spcPts val="7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1768475" algn="l"/>
              </a:tabLst>
            </a:pPr>
            <a:r>
              <a:rPr lang="en-US" sz="2000" dirty="0"/>
              <a:t>Civil	3.47 </a:t>
            </a:r>
          </a:p>
          <a:p>
            <a:pPr marL="342900" indent="-342900">
              <a:spcBef>
                <a:spcPts val="7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1768475" algn="l"/>
              </a:tabLst>
            </a:pPr>
            <a:r>
              <a:rPr lang="en-US" sz="2000" dirty="0"/>
              <a:t>Computer	3.52 </a:t>
            </a:r>
          </a:p>
          <a:p>
            <a:pPr marL="342900" indent="-342900">
              <a:spcBef>
                <a:spcPts val="7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1768475" algn="l"/>
              </a:tabLst>
            </a:pPr>
            <a:r>
              <a:rPr lang="en-US" sz="2000" dirty="0"/>
              <a:t>Electrical	3.59</a:t>
            </a:r>
          </a:p>
          <a:p>
            <a:pPr marL="342900" indent="-342900">
              <a:spcBef>
                <a:spcPts val="7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1768475" algn="l"/>
              </a:tabLst>
            </a:pPr>
            <a:r>
              <a:rPr lang="en-US" sz="2000" dirty="0"/>
              <a:t>Mechanical	3.57 </a:t>
            </a:r>
          </a:p>
          <a:p>
            <a:pPr marL="342900" indent="-342900">
              <a:spcBef>
                <a:spcPts val="7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1768475" algn="l"/>
              </a:tabLst>
            </a:pPr>
            <a:r>
              <a:rPr lang="en-US" sz="2000" dirty="0"/>
              <a:t>All others	3.64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C9BAD-26F5-0B47-B361-D177579B97DF}"/>
              </a:ext>
            </a:extLst>
          </p:cNvPr>
          <p:cNvSpPr txBox="1"/>
          <p:nvPr/>
        </p:nvSpPr>
        <p:spPr>
          <a:xfrm>
            <a:off x="582635" y="4553769"/>
            <a:ext cx="4297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r>
              <a:rPr lang="en-US" i="1" dirty="0"/>
              <a:t>Answers on a 5-point scale, with 1 being strongly disagree and 5 being strongly agree. </a:t>
            </a:r>
          </a:p>
        </p:txBody>
      </p:sp>
    </p:spTree>
    <p:extLst>
      <p:ext uri="{BB962C8B-B14F-4D97-AF65-F5344CB8AC3E}">
        <p14:creationId xmlns:p14="http://schemas.microsoft.com/office/powerpoint/2010/main" val="2041546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60966"/>
            <a:ext cx="8493919" cy="85725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Methodology &amp; Background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CDC8C6-1CDB-4FFF-9E60-DD54ED33A56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550855" y="1249414"/>
            <a:ext cx="7807143" cy="326826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700" dirty="0"/>
              <a:t>The 2</a:t>
            </a:r>
            <a:r>
              <a:rPr lang="en-US" sz="1700" baseline="30000" dirty="0"/>
              <a:t>nd</a:t>
            </a:r>
            <a:r>
              <a:rPr lang="en-US" sz="1700" dirty="0"/>
              <a:t> annual Global Engineer Survey was developed by </a:t>
            </a:r>
            <a:r>
              <a:rPr lang="en-US" sz="1700" dirty="0" err="1"/>
              <a:t>DiscoverE</a:t>
            </a:r>
            <a:r>
              <a:rPr lang="en-US" sz="1700" dirty="0"/>
              <a:t> in collaboration with our partners at WFEO and Concord Evaluation Group. The online survey launched on November 11, 2019 and closed on January 17, 2020. </a:t>
            </a:r>
          </a:p>
          <a:p>
            <a:pPr>
              <a:lnSpc>
                <a:spcPct val="100000"/>
              </a:lnSpc>
            </a:pPr>
            <a:r>
              <a:rPr lang="en-US" sz="1700" dirty="0"/>
              <a:t>To ensure the highest levels of participation, DiscoverE asked coalition partners around the world to help spread the word. </a:t>
            </a:r>
          </a:p>
          <a:p>
            <a:pPr>
              <a:lnSpc>
                <a:spcPct val="100000"/>
              </a:lnSpc>
            </a:pPr>
            <a:r>
              <a:rPr lang="en-US" sz="1700" dirty="0"/>
              <a:t>The 12-question survey was administered through Survey Monkey and was available in six languages (English, Spanish, Chinese, Arabic, Russian, French). </a:t>
            </a:r>
          </a:p>
          <a:p>
            <a:pPr>
              <a:lnSpc>
                <a:spcPct val="100000"/>
              </a:lnSpc>
            </a:pPr>
            <a:r>
              <a:rPr lang="en-US" sz="1700" dirty="0"/>
              <a:t>The survey findings were shared on March 4, 2020—World Engineering Day.</a:t>
            </a:r>
          </a:p>
          <a:p>
            <a:pPr>
              <a:lnSpc>
                <a:spcPct val="100000"/>
              </a:lnSpc>
            </a:pPr>
            <a:r>
              <a:rPr lang="en-US" sz="1700" dirty="0"/>
              <a:t>We cross-tabulated select questions by country and discipline. </a:t>
            </a:r>
            <a:br>
              <a:rPr lang="en-US" sz="1700" dirty="0"/>
            </a:b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085142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35" y="592761"/>
            <a:ext cx="5572504" cy="637622"/>
          </a:xfrm>
        </p:spPr>
        <p:txBody>
          <a:bodyPr/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How Important Is it to Volunteer with Students?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CDC8C6-1CDB-4FFF-9E60-DD54ED33A56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BF0900-9089-3A43-B8DD-92F168CD14EC}"/>
              </a:ext>
            </a:extLst>
          </p:cNvPr>
          <p:cNvSpPr txBox="1"/>
          <p:nvPr/>
        </p:nvSpPr>
        <p:spPr>
          <a:xfrm>
            <a:off x="835437" y="1720181"/>
            <a:ext cx="4650963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 sz="2000" b="1" dirty="0"/>
              <a:t>All Respondents</a:t>
            </a:r>
          </a:p>
          <a:p>
            <a:pPr>
              <a:spcBef>
                <a:spcPts val="900"/>
              </a:spcBef>
            </a:pPr>
            <a:endParaRPr lang="en-US" sz="900" b="1" dirty="0"/>
          </a:p>
          <a:p>
            <a:pPr marL="522288" indent="-328613">
              <a:spcBef>
                <a:spcPts val="900"/>
              </a:spcBef>
              <a:buClr>
                <a:srgbClr val="92D050"/>
              </a:buClr>
              <a:buFont typeface="Arial" panose="020B0604020202020204" pitchFamily="34" charset="0"/>
              <a:buChar char="•"/>
              <a:tabLst>
                <a:tab pos="3705225" algn="l"/>
              </a:tabLst>
            </a:pPr>
            <a:r>
              <a:rPr lang="en-US" sz="2000" dirty="0"/>
              <a:t>Not important	  4.1%</a:t>
            </a:r>
          </a:p>
          <a:p>
            <a:pPr marL="522288" indent="-328613">
              <a:spcBef>
                <a:spcPts val="900"/>
              </a:spcBef>
              <a:buClr>
                <a:srgbClr val="92D050"/>
              </a:buClr>
              <a:buFont typeface="Arial" panose="020B0604020202020204" pitchFamily="34" charset="0"/>
              <a:buChar char="•"/>
              <a:tabLst>
                <a:tab pos="3705225" algn="l"/>
              </a:tabLst>
            </a:pPr>
            <a:r>
              <a:rPr lang="en-US" sz="2000" dirty="0"/>
              <a:t>Important	48.4%</a:t>
            </a:r>
          </a:p>
          <a:p>
            <a:pPr marL="522288" indent="-328613">
              <a:spcBef>
                <a:spcPts val="900"/>
              </a:spcBef>
              <a:buClr>
                <a:srgbClr val="92D050"/>
              </a:buClr>
              <a:buFont typeface="Arial" panose="020B0604020202020204" pitchFamily="34" charset="0"/>
              <a:buChar char="•"/>
              <a:tabLst>
                <a:tab pos="3705225" algn="l"/>
              </a:tabLst>
            </a:pPr>
            <a:r>
              <a:rPr lang="en-US" sz="2000" dirty="0"/>
              <a:t>Very important	47.4%</a:t>
            </a:r>
          </a:p>
        </p:txBody>
      </p:sp>
    </p:spTree>
    <p:extLst>
      <p:ext uri="{BB962C8B-B14F-4D97-AF65-F5344CB8AC3E}">
        <p14:creationId xmlns:p14="http://schemas.microsoft.com/office/powerpoint/2010/main" val="34979797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35" y="716628"/>
            <a:ext cx="5572504" cy="637622"/>
          </a:xfrm>
        </p:spPr>
        <p:txBody>
          <a:bodyPr/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By Respondent’s Country &amp; Discipline: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How Important Is it to Volunteer with Students?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CDC8C6-1CDB-4FFF-9E60-DD54ED33A568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57C151-0BDC-FA44-8ECE-895D5F18FCD3}"/>
              </a:ext>
            </a:extLst>
          </p:cNvPr>
          <p:cNvSpPr txBox="1"/>
          <p:nvPr/>
        </p:nvSpPr>
        <p:spPr>
          <a:xfrm>
            <a:off x="582635" y="4636909"/>
            <a:ext cx="65824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r>
              <a:rPr lang="en-US" i="1" dirty="0"/>
              <a:t>Answers on a 3-point scale, with 1 being not important and 3 being very important.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BF0900-9089-3A43-B8DD-92F168CD14EC}"/>
              </a:ext>
            </a:extLst>
          </p:cNvPr>
          <p:cNvSpPr txBox="1"/>
          <p:nvPr/>
        </p:nvSpPr>
        <p:spPr>
          <a:xfrm>
            <a:off x="764274" y="1487606"/>
            <a:ext cx="3138986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 sz="2000" b="1" dirty="0"/>
              <a:t>By Country</a:t>
            </a:r>
          </a:p>
          <a:p>
            <a:pPr marL="342900" indent="-342900"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1768475" algn="l"/>
              </a:tabLst>
            </a:pPr>
            <a:r>
              <a:rPr lang="en-US" sz="2000" dirty="0"/>
              <a:t>USA	2.45  </a:t>
            </a:r>
          </a:p>
          <a:p>
            <a:pPr marL="342900" indent="-342900"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1768475" algn="l"/>
              </a:tabLst>
            </a:pPr>
            <a:r>
              <a:rPr lang="en-US" sz="2000" dirty="0"/>
              <a:t>China	2.39</a:t>
            </a:r>
          </a:p>
          <a:p>
            <a:pPr marL="342900" indent="-342900"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1768475" algn="l"/>
              </a:tabLst>
            </a:pPr>
            <a:r>
              <a:rPr lang="en-US" sz="2000" dirty="0"/>
              <a:t>Europe	2.39 </a:t>
            </a:r>
          </a:p>
          <a:p>
            <a:pPr marL="342900" indent="-342900"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1768475" algn="l"/>
              </a:tabLst>
            </a:pPr>
            <a:r>
              <a:rPr lang="en-US" sz="2000" dirty="0"/>
              <a:t>Kenya	2.78  </a:t>
            </a:r>
          </a:p>
          <a:p>
            <a:pPr marL="342900" indent="-342900"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1768475" algn="l"/>
              </a:tabLst>
            </a:pPr>
            <a:r>
              <a:rPr lang="en-US" sz="2000" dirty="0"/>
              <a:t>Iraq	2.37  </a:t>
            </a:r>
          </a:p>
          <a:p>
            <a:pPr marL="342900" indent="-342900"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1768475" algn="l"/>
              </a:tabLst>
            </a:pPr>
            <a:r>
              <a:rPr lang="en-US" sz="2000" dirty="0"/>
              <a:t>All others	2.46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7695AA-A7DC-804C-B675-E09A153B57AB}"/>
              </a:ext>
            </a:extLst>
          </p:cNvPr>
          <p:cNvSpPr txBox="1"/>
          <p:nvPr/>
        </p:nvSpPr>
        <p:spPr>
          <a:xfrm>
            <a:off x="4342262" y="1487605"/>
            <a:ext cx="3138986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 sz="2000" b="1" dirty="0"/>
              <a:t>By Discipline</a:t>
            </a:r>
          </a:p>
          <a:p>
            <a:pPr marL="342900" indent="-342900"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1768475" algn="l"/>
              </a:tabLst>
            </a:pPr>
            <a:r>
              <a:rPr lang="en-US" sz="2000" dirty="0"/>
              <a:t>Aviation	2.44</a:t>
            </a:r>
          </a:p>
          <a:p>
            <a:pPr marL="342900" indent="-342900"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1768475" algn="l"/>
              </a:tabLst>
            </a:pPr>
            <a:r>
              <a:rPr lang="en-US" sz="2000" dirty="0"/>
              <a:t>Civil	2.48  </a:t>
            </a:r>
          </a:p>
          <a:p>
            <a:pPr marL="342900" indent="-342900"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1768475" algn="l"/>
              </a:tabLst>
            </a:pPr>
            <a:r>
              <a:rPr lang="en-US" sz="2000" dirty="0"/>
              <a:t>Computer	2.38 </a:t>
            </a:r>
          </a:p>
          <a:p>
            <a:pPr marL="342900" indent="-342900"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1768475" algn="l"/>
              </a:tabLst>
            </a:pPr>
            <a:r>
              <a:rPr lang="en-US" sz="2000" dirty="0"/>
              <a:t>Electrical	2.43</a:t>
            </a:r>
          </a:p>
          <a:p>
            <a:pPr marL="342900" indent="-342900"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1768475" algn="l"/>
              </a:tabLst>
            </a:pPr>
            <a:r>
              <a:rPr lang="en-US" sz="2000" dirty="0"/>
              <a:t>Mechanical	2.42  </a:t>
            </a:r>
          </a:p>
          <a:p>
            <a:pPr marL="342900" indent="-342900"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1768475" algn="l"/>
              </a:tabLst>
            </a:pPr>
            <a:r>
              <a:rPr lang="en-US" sz="2000" dirty="0"/>
              <a:t>All others	2.46</a:t>
            </a:r>
          </a:p>
        </p:txBody>
      </p:sp>
    </p:spTree>
    <p:extLst>
      <p:ext uri="{BB962C8B-B14F-4D97-AF65-F5344CB8AC3E}">
        <p14:creationId xmlns:p14="http://schemas.microsoft.com/office/powerpoint/2010/main" val="2849211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35" y="464693"/>
            <a:ext cx="6177929" cy="813049"/>
          </a:xfrm>
        </p:spPr>
        <p:txBody>
          <a:bodyPr/>
          <a:lstStyle/>
          <a:p>
            <a:r>
              <a:rPr lang="en-US" sz="2400" dirty="0">
                <a:solidFill>
                  <a:schemeClr val="accent1"/>
                </a:solidFill>
              </a:rPr>
              <a:t>From science fiction dreams to engineering reality in the next 25 years.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CDC8C6-1CDB-4FFF-9E60-DD54ED33A568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BF0900-9089-3A43-B8DD-92F168CD14EC}"/>
              </a:ext>
            </a:extLst>
          </p:cNvPr>
          <p:cNvSpPr txBox="1"/>
          <p:nvPr/>
        </p:nvSpPr>
        <p:spPr>
          <a:xfrm>
            <a:off x="582635" y="1501123"/>
            <a:ext cx="691069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 sz="2000" dirty="0"/>
              <a:t>Survey respondents felt </a:t>
            </a:r>
            <a:r>
              <a:rPr lang="en-US" sz="2000" b="1" dirty="0"/>
              <a:t>space travel</a:t>
            </a:r>
            <a:r>
              <a:rPr lang="en-US" sz="2000" dirty="0"/>
              <a:t>, </a:t>
            </a:r>
            <a:r>
              <a:rPr lang="en-US" sz="2000" b="1" dirty="0"/>
              <a:t>artificial intelligence </a:t>
            </a:r>
            <a:r>
              <a:rPr lang="en-US" sz="2000" dirty="0"/>
              <a:t>and </a:t>
            </a:r>
            <a:r>
              <a:rPr lang="en-US" sz="2000" b="1" dirty="0"/>
              <a:t>transportation</a:t>
            </a:r>
            <a:r>
              <a:rPr lang="en-US" sz="2000" dirty="0"/>
              <a:t> will be the top areas to see science fiction-like advances. </a:t>
            </a:r>
          </a:p>
          <a:p>
            <a:pPr marL="342900" indent="-342900"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1768475" algn="l"/>
              </a:tabLst>
            </a:pPr>
            <a:r>
              <a:rPr lang="en-US" i="1" dirty="0"/>
              <a:t>In the next 25 years, service robots programmed with artificial intelligence will be commercialized and popularized. Technologies such as self-driving vehicles and automatic crop monitoring will be standardized.</a:t>
            </a:r>
          </a:p>
          <a:p>
            <a:pPr marL="342900" indent="-342900"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1768475" algn="l"/>
              </a:tabLst>
            </a:pPr>
            <a:r>
              <a:rPr lang="en-US" i="1" dirty="0"/>
              <a:t>Personal space travel is coming. Just as Henry Ford introduced automated assembly lines to make cars affordable for the common man, someone will do that for space ships. </a:t>
            </a:r>
          </a:p>
          <a:p>
            <a:pPr marL="342900" indent="-342900"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1768475" algn="l"/>
              </a:tabLst>
            </a:pPr>
            <a:r>
              <a:rPr lang="en-US" i="1" dirty="0"/>
              <a:t>Solar-power planes will carry commercial passengers, green energy will be at cost parity or better with conventional carbon-based energy, and energy efficient high-speed rail will overtake flying for domestic travel and daily commuting. .</a:t>
            </a:r>
          </a:p>
          <a:p>
            <a:pPr marL="342900" indent="-342900"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1768475" algn="l"/>
              </a:tabLs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15970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DC8C6-1CDB-4FFF-9E60-DD54ED33A56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0" y="3515288"/>
            <a:ext cx="3370660" cy="1627882"/>
          </a:xfrm>
        </p:spPr>
        <p:txBody>
          <a:bodyPr/>
          <a:lstStyle/>
          <a:p>
            <a:r>
              <a:rPr lang="en-US" dirty="0"/>
              <a:t>2020 Global Engineer Survey Results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68193" y="1527798"/>
            <a:ext cx="4702584" cy="323165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400" dirty="0"/>
              <a:t>For more information about DiscoverE, visit our website.</a:t>
            </a:r>
          </a:p>
          <a:p>
            <a:pPr algn="ctr"/>
            <a:endParaRPr lang="en-US" sz="2400" dirty="0"/>
          </a:p>
          <a:p>
            <a:pPr algn="ctr">
              <a:buClr>
                <a:schemeClr val="accent2"/>
              </a:buClr>
            </a:pPr>
            <a:r>
              <a:rPr lang="en-US" sz="2400" dirty="0" err="1"/>
              <a:t>DiscoverE.org</a:t>
            </a:r>
            <a:endParaRPr lang="en-US" sz="2400" dirty="0"/>
          </a:p>
          <a:p>
            <a:pPr algn="ctr">
              <a:buClr>
                <a:schemeClr val="accent2"/>
              </a:buClr>
            </a:pPr>
            <a:endParaRPr lang="en-US" sz="2400" dirty="0"/>
          </a:p>
          <a:p>
            <a:pPr algn="ctr">
              <a:buClr>
                <a:schemeClr val="accent2"/>
              </a:buClr>
            </a:pPr>
            <a:r>
              <a:rPr lang="en-US" sz="2400" dirty="0"/>
              <a:t>Email Us: </a:t>
            </a:r>
            <a:r>
              <a:rPr lang="en-US" sz="2400" dirty="0">
                <a:hlinkClick r:id="rId2"/>
              </a:rPr>
              <a:t>Info@DiscoverE.org</a:t>
            </a:r>
            <a:endParaRPr lang="en-US" sz="2400" dirty="0"/>
          </a:p>
          <a:p>
            <a:pPr algn="ctr">
              <a:buClr>
                <a:schemeClr val="accent2"/>
              </a:buClr>
            </a:pPr>
            <a:endParaRPr lang="en-US" sz="2400" dirty="0"/>
          </a:p>
          <a:p>
            <a:pPr algn="ctr">
              <a:buClr>
                <a:schemeClr val="accent2"/>
              </a:buClr>
            </a:pPr>
            <a:endParaRPr lang="en-US" sz="2400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72086" y="4788625"/>
            <a:ext cx="3196324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200" i="1"/>
              <a:t>©2020 </a:t>
            </a:r>
            <a:r>
              <a:rPr lang="en-US" sz="1200" i="1" dirty="0"/>
              <a:t>DiscoverE. Global Engineer Survey Results</a:t>
            </a:r>
          </a:p>
        </p:txBody>
      </p:sp>
    </p:spTree>
    <p:extLst>
      <p:ext uri="{BB962C8B-B14F-4D97-AF65-F5344CB8AC3E}">
        <p14:creationId xmlns:p14="http://schemas.microsoft.com/office/powerpoint/2010/main" val="2075073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730" y="275075"/>
            <a:ext cx="2997927" cy="577699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Study Participants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CDC8C6-1CDB-4FFF-9E60-DD54ED33A56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E14A1E-9BBE-F54F-B2C3-7A7F34ECAA13}"/>
              </a:ext>
            </a:extLst>
          </p:cNvPr>
          <p:cNvSpPr txBox="1"/>
          <p:nvPr/>
        </p:nvSpPr>
        <p:spPr>
          <a:xfrm>
            <a:off x="2901484" y="1260848"/>
            <a:ext cx="4114800" cy="3151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10,077 Participants</a:t>
            </a:r>
          </a:p>
          <a:p>
            <a:pPr>
              <a:lnSpc>
                <a:spcPct val="150000"/>
              </a:lnSpc>
            </a:pPr>
            <a:endParaRPr lang="en-US" sz="11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82% Engineers (8,232)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8% Technologists (813)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7% Technicians (705)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3% None of the above (327)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DFF7D8A-E162-FF44-B266-713DABF86D27}"/>
              </a:ext>
            </a:extLst>
          </p:cNvPr>
          <p:cNvCxnSpPr/>
          <p:nvPr/>
        </p:nvCxnSpPr>
        <p:spPr>
          <a:xfrm>
            <a:off x="2901484" y="2076995"/>
            <a:ext cx="338328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495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2C5D41-7F75-3C4C-803D-B723C57A81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CDC8C6-1CDB-4FFF-9E60-DD54ED33A56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CB92393-34A5-184D-AF64-C98267CB4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730" y="275075"/>
            <a:ext cx="2997927" cy="577699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Study Participants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3F3E0F-F623-C448-953B-762C58CED38B}"/>
              </a:ext>
            </a:extLst>
          </p:cNvPr>
          <p:cNvSpPr txBox="1"/>
          <p:nvPr/>
        </p:nvSpPr>
        <p:spPr>
          <a:xfrm>
            <a:off x="2253535" y="4648798"/>
            <a:ext cx="42134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*Missing data from 3.5% of respondents.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9BD485FC-F656-B940-BB9B-9C752B10B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072" y="852774"/>
            <a:ext cx="4653390" cy="379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715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2C5D41-7F75-3C4C-803D-B723C57A81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CDC8C6-1CDB-4FFF-9E60-DD54ED33A56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CB92393-34A5-184D-AF64-C98267CB4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730" y="275075"/>
            <a:ext cx="2997927" cy="577699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Study Participants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3F3E0F-F623-C448-953B-762C58CED38B}"/>
              </a:ext>
            </a:extLst>
          </p:cNvPr>
          <p:cNvSpPr txBox="1"/>
          <p:nvPr/>
        </p:nvSpPr>
        <p:spPr>
          <a:xfrm>
            <a:off x="945240" y="4686573"/>
            <a:ext cx="42134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*Missing data from 3.5% of respondents.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E2F29B4B-CDE1-C142-9FA8-B536652DE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949" y="1056543"/>
            <a:ext cx="4086101" cy="351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47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2C5D41-7F75-3C4C-803D-B723C57A81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CDC8C6-1CDB-4FFF-9E60-DD54ED33A56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3" name="Content Placeholder 12" descr="A picture containing device&#10;&#10;Description automatically generated">
            <a:extLst>
              <a:ext uri="{FF2B5EF4-FFF2-40B4-BE49-F238E27FC236}">
                <a16:creationId xmlns:a16="http://schemas.microsoft.com/office/drawing/2014/main" id="{664CA916-D580-AB4D-9496-2411D89744EC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1125873" y="1071381"/>
            <a:ext cx="2740734" cy="3786101"/>
          </a:xfr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156E2703-92BE-0045-A71A-288FCB246D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8792" y="1071381"/>
            <a:ext cx="4412327" cy="3559814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5CB92393-34A5-184D-AF64-C98267CB4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730" y="275075"/>
            <a:ext cx="2997927" cy="577699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Study Participants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3F3E0F-F623-C448-953B-762C58CED38B}"/>
              </a:ext>
            </a:extLst>
          </p:cNvPr>
          <p:cNvSpPr txBox="1"/>
          <p:nvPr/>
        </p:nvSpPr>
        <p:spPr>
          <a:xfrm>
            <a:off x="4805031" y="4744630"/>
            <a:ext cx="42134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*Missing data from 3.5% of respondents.</a:t>
            </a:r>
          </a:p>
        </p:txBody>
      </p:sp>
    </p:spTree>
    <p:extLst>
      <p:ext uri="{BB962C8B-B14F-4D97-AF65-F5344CB8AC3E}">
        <p14:creationId xmlns:p14="http://schemas.microsoft.com/office/powerpoint/2010/main" val="548171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2C5D41-7F75-3C4C-803D-B723C57A81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CDC8C6-1CDB-4FFF-9E60-DD54ED33A56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CB92393-34A5-184D-AF64-C98267CB4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730" y="275075"/>
            <a:ext cx="2997927" cy="577699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Study Participants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6B93D24F-CBC9-DB46-BF86-5B5F6C178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654" y="704289"/>
            <a:ext cx="4755635" cy="433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610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406" y="571937"/>
            <a:ext cx="6119713" cy="935129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What Is the Most Daunting Global Challenge We Will Face in the Next 25 Years?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CDC8C6-1CDB-4FFF-9E60-DD54ED33A56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411830" y="1643988"/>
            <a:ext cx="8320339" cy="3254531"/>
          </a:xfrm>
        </p:spPr>
        <p:txBody>
          <a:bodyPr>
            <a:noAutofit/>
          </a:bodyPr>
          <a:lstStyle/>
          <a:p>
            <a:pPr marL="902494" indent="-564356" defTabSz="360760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Font typeface="+mj-lt"/>
              <a:buAutoNum type="arabicPeriod"/>
              <a:tabLst>
                <a:tab pos="5828110" algn="l"/>
              </a:tabLst>
            </a:pPr>
            <a:r>
              <a:rPr lang="en-US" sz="1800" dirty="0"/>
              <a:t>Securing Cyberspace	19%	</a:t>
            </a:r>
          </a:p>
          <a:p>
            <a:pPr marL="902494" indent="-564356" defTabSz="360760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Font typeface="+mj-lt"/>
              <a:buAutoNum type="arabicPeriod"/>
              <a:tabLst>
                <a:tab pos="5828110" algn="l"/>
              </a:tabLst>
            </a:pPr>
            <a:r>
              <a:rPr lang="en-US" sz="1800" dirty="0"/>
              <a:t>Economical Clean Energy 	18%</a:t>
            </a:r>
          </a:p>
          <a:p>
            <a:pPr marL="902494" indent="-564356" defTabSz="360760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Font typeface="+mj-lt"/>
              <a:buAutoNum type="arabicPeriod"/>
              <a:tabLst>
                <a:tab pos="5828110" algn="l"/>
              </a:tabLst>
            </a:pPr>
            <a:r>
              <a:rPr lang="en-US" sz="1800" dirty="0"/>
              <a:t>Sustaining Lands and Oceans 	16%</a:t>
            </a:r>
          </a:p>
          <a:p>
            <a:pPr marL="902494" indent="-564356" defTabSz="360760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Font typeface="+mj-lt"/>
              <a:buAutoNum type="arabicPeriod"/>
              <a:tabLst>
                <a:tab pos="5828110" algn="l"/>
              </a:tabLst>
            </a:pPr>
            <a:r>
              <a:rPr lang="en-US" sz="1800" dirty="0"/>
              <a:t>Sustainable and Resilient Infrastructure 	11%</a:t>
            </a:r>
          </a:p>
          <a:p>
            <a:pPr marL="902494" indent="-564356" defTabSz="360760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Font typeface="+mj-lt"/>
              <a:buAutoNum type="arabicPeriod"/>
              <a:tabLst>
                <a:tab pos="5828110" algn="l"/>
              </a:tabLst>
            </a:pPr>
            <a:r>
              <a:rPr lang="en-US" sz="1800" dirty="0"/>
              <a:t>Sustainable Cities 	  9%</a:t>
            </a:r>
          </a:p>
          <a:p>
            <a:pPr marL="902494" indent="-564356" defTabSz="360760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Font typeface="+mj-lt"/>
              <a:buAutoNum type="arabicPeriod"/>
              <a:tabLst>
                <a:tab pos="5828110" algn="l"/>
              </a:tabLst>
            </a:pPr>
            <a:r>
              <a:rPr lang="en-US" sz="1800" dirty="0"/>
              <a:t>Access to Clean Water and Sanitation	  8%	</a:t>
            </a:r>
          </a:p>
          <a:p>
            <a:pPr marL="902494" indent="-564356" defTabSz="360760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Font typeface="+mj-lt"/>
              <a:buAutoNum type="arabicPeriod"/>
              <a:tabLst>
                <a:tab pos="5828110" algn="l"/>
              </a:tabLst>
            </a:pPr>
            <a:r>
              <a:rPr lang="en-US" sz="1800" dirty="0"/>
              <a:t>Clean Air 	  8%	</a:t>
            </a:r>
          </a:p>
          <a:p>
            <a:pPr marL="902494" indent="-564356" defTabSz="360760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Font typeface="+mj-lt"/>
              <a:buAutoNum type="arabicPeriod"/>
              <a:tabLst>
                <a:tab pos="5828110" algn="l"/>
              </a:tabLst>
            </a:pPr>
            <a:r>
              <a:rPr lang="en-US" sz="1800" dirty="0"/>
              <a:t>Food Security	  4%	</a:t>
            </a:r>
          </a:p>
          <a:p>
            <a:pPr marL="902494" indent="-564356" defTabSz="360760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Font typeface="+mj-lt"/>
              <a:buAutoNum type="arabicPeriod"/>
              <a:tabLst>
                <a:tab pos="5828110" algn="l"/>
              </a:tabLst>
            </a:pPr>
            <a:r>
              <a:rPr lang="en-US" sz="1800" dirty="0"/>
              <a:t>Preparing and Containing Pandemics 	  4%	</a:t>
            </a:r>
          </a:p>
          <a:p>
            <a:pPr marL="902494" indent="-564356" defTabSz="360760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Font typeface="+mj-lt"/>
              <a:buAutoNum type="arabicPeriod"/>
              <a:tabLst>
                <a:tab pos="5828110" algn="l"/>
              </a:tabLst>
            </a:pPr>
            <a:r>
              <a:rPr lang="en-US" sz="1800" dirty="0"/>
              <a:t>Developing and Delivering Better Medicines 	  4%	</a:t>
            </a:r>
          </a:p>
          <a:p>
            <a:pPr marL="902494" indent="-564356" defTabSz="360760">
              <a:buFont typeface="+mj-lt"/>
              <a:buAutoNum type="arabicPeriod" startAt="11"/>
              <a:tabLst>
                <a:tab pos="5828110" algn="l"/>
              </a:tabLst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6C7640-3742-444C-B58B-CA21D9C30A17}"/>
              </a:ext>
            </a:extLst>
          </p:cNvPr>
          <p:cNvSpPr txBox="1"/>
          <p:nvPr/>
        </p:nvSpPr>
        <p:spPr>
          <a:xfrm>
            <a:off x="434132" y="4667686"/>
            <a:ext cx="426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Note: The survey was administered from 11/2019 to 1/17/2020, before the current coronavirus outbreak made international news </a:t>
            </a:r>
          </a:p>
        </p:txBody>
      </p:sp>
    </p:spTree>
    <p:extLst>
      <p:ext uri="{BB962C8B-B14F-4D97-AF65-F5344CB8AC3E}">
        <p14:creationId xmlns:p14="http://schemas.microsoft.com/office/powerpoint/2010/main" val="5251745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Discover_e">
      <a:dk1>
        <a:srgbClr val="47474E"/>
      </a:dk1>
      <a:lt1>
        <a:sysClr val="window" lastClr="FFFFFF"/>
      </a:lt1>
      <a:dk2>
        <a:srgbClr val="000000"/>
      </a:dk2>
      <a:lt2>
        <a:srgbClr val="F5F5F5"/>
      </a:lt2>
      <a:accent1>
        <a:srgbClr val="2570AD"/>
      </a:accent1>
      <a:accent2>
        <a:srgbClr val="6DBF4F"/>
      </a:accent2>
      <a:accent3>
        <a:srgbClr val="8D8D97"/>
      </a:accent3>
      <a:accent4>
        <a:srgbClr val="04A2E5"/>
      </a:accent4>
      <a:accent5>
        <a:srgbClr val="47474E"/>
      </a:accent5>
      <a:accent6>
        <a:srgbClr val="ABE9FF"/>
      </a:accent6>
      <a:hlink>
        <a:srgbClr val="0563C1"/>
      </a:hlink>
      <a:folHlink>
        <a:srgbClr val="954F72"/>
      </a:folHlink>
    </a:clrScheme>
    <a:fontScheme name="ADV 2013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11393</TotalTime>
  <Words>2156</Words>
  <Application>Microsoft Macintosh PowerPoint</Application>
  <PresentationFormat>On-screen Show (16:9)</PresentationFormat>
  <Paragraphs>418</Paragraphs>
  <Slides>33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Calibri</vt:lpstr>
      <vt:lpstr>Wingdings</vt:lpstr>
      <vt:lpstr>Arial</vt:lpstr>
      <vt:lpstr>Office Theme</vt:lpstr>
      <vt:lpstr>think-cell Slide</vt:lpstr>
      <vt:lpstr>2nd ANNUAL GLOBAL SURVEY RESULTS</vt:lpstr>
      <vt:lpstr>PowerPoint Presentation</vt:lpstr>
      <vt:lpstr> Methodology &amp; Background</vt:lpstr>
      <vt:lpstr>Study Participants</vt:lpstr>
      <vt:lpstr>Study Participants</vt:lpstr>
      <vt:lpstr>Study Participants</vt:lpstr>
      <vt:lpstr>Study Participants</vt:lpstr>
      <vt:lpstr>Study Participants</vt:lpstr>
      <vt:lpstr>What Is the Most Daunting Global Challenge We Will Face in the Next 25 Years?</vt:lpstr>
      <vt:lpstr>By Respondent’s Country:  Top Two Global Challenges</vt:lpstr>
      <vt:lpstr>By Respondent’s Country:  Top Two Global Challenges</vt:lpstr>
      <vt:lpstr>By Respondent’s Discipline:  Top Two Global Challenges</vt:lpstr>
      <vt:lpstr>By Respondent’s Discipline:  Top Two Global Challenges</vt:lpstr>
      <vt:lpstr>By Respondent’s Job Title &amp; Gender: How Optimistic Are You That the Engineering Community Can Solve These Challenges?</vt:lpstr>
      <vt:lpstr>By Respondent’s Age and Employment:  How Optimistic Are You?</vt:lpstr>
      <vt:lpstr>By Challenge: How Optimistic Are You?</vt:lpstr>
      <vt:lpstr>What Are the Limiting Factors to Solving These Challenges?</vt:lpstr>
      <vt:lpstr>By Respondent’s Discipline: Top Two Limiting Factors</vt:lpstr>
      <vt:lpstr>By Respondent’s Discipline:  Top Two Limiting Factors</vt:lpstr>
      <vt:lpstr>By Respondent’s Country:  Top Two Limiting Factors</vt:lpstr>
      <vt:lpstr>PowerPoint Presentation</vt:lpstr>
      <vt:lpstr>Shortage of Engineers</vt:lpstr>
      <vt:lpstr>By Respondent’s Country:  Shortage of Engineers</vt:lpstr>
      <vt:lpstr>By Respondent’s Job Title: Shortage of Engineers</vt:lpstr>
      <vt:lpstr>By Discipline: Shortage of Engineers</vt:lpstr>
      <vt:lpstr>Shortage of Technicians &amp; Technologists</vt:lpstr>
      <vt:lpstr>By Respondent’s Country: Shortage of Technicians &amp; Technologists</vt:lpstr>
      <vt:lpstr>By Respondent’s Job Title: Shortage of Shortage of Technicians &amp; Technologists</vt:lpstr>
      <vt:lpstr>By Respondent’s Discipline: Shortage of Technicians and Technologists</vt:lpstr>
      <vt:lpstr>How Important Is it to Volunteer with Students?</vt:lpstr>
      <vt:lpstr>By Respondent’s Country &amp; Discipline: How Important Is it to Volunteer with Students?</vt:lpstr>
      <vt:lpstr>From science fiction dreams to engineering reality in the next 25 years.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Teri</dc:creator>
  <cp:lastModifiedBy>Thea Sahr</cp:lastModifiedBy>
  <cp:revision>233</cp:revision>
  <cp:lastPrinted>2020-02-25T20:23:09Z</cp:lastPrinted>
  <dcterms:created xsi:type="dcterms:W3CDTF">2016-10-05T13:54:07Z</dcterms:created>
  <dcterms:modified xsi:type="dcterms:W3CDTF">2020-03-03T19:34:58Z</dcterms:modified>
</cp:coreProperties>
</file>